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95" r:id="rId5"/>
    <p:sldId id="296" r:id="rId6"/>
    <p:sldId id="260" r:id="rId7"/>
    <p:sldId id="297" r:id="rId8"/>
    <p:sldId id="261" r:id="rId9"/>
    <p:sldId id="294" r:id="rId10"/>
    <p:sldId id="264" r:id="rId11"/>
    <p:sldId id="277" r:id="rId12"/>
    <p:sldId id="275" r:id="rId13"/>
    <p:sldId id="276" r:id="rId14"/>
    <p:sldId id="278" r:id="rId15"/>
    <p:sldId id="279" r:id="rId16"/>
    <p:sldId id="280" r:id="rId17"/>
    <p:sldId id="281" r:id="rId18"/>
    <p:sldId id="282" r:id="rId19"/>
    <p:sldId id="283" r:id="rId20"/>
    <p:sldId id="284" r:id="rId21"/>
    <p:sldId id="285" r:id="rId22"/>
    <p:sldId id="287" r:id="rId23"/>
    <p:sldId id="299" r:id="rId24"/>
    <p:sldId id="288" r:id="rId25"/>
    <p:sldId id="298" r:id="rId26"/>
    <p:sldId id="266" r:id="rId27"/>
    <p:sldId id="267" r:id="rId28"/>
    <p:sldId id="268" r:id="rId29"/>
    <p:sldId id="269" r:id="rId30"/>
    <p:sldId id="270" r:id="rId31"/>
    <p:sldId id="271" r:id="rId32"/>
    <p:sldId id="272" r:id="rId33"/>
    <p:sldId id="273" r:id="rId34"/>
    <p:sldId id="300"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E3A953-CD8B-42C0-B20C-7B042BE3E187}" v="1" dt="2023-10-28T17:06:50.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77223" autoAdjust="0"/>
  </p:normalViewPr>
  <p:slideViewPr>
    <p:cSldViewPr snapToGrid="0">
      <p:cViewPr varScale="1">
        <p:scale>
          <a:sx n="85" d="100"/>
          <a:sy n="85" d="100"/>
        </p:scale>
        <p:origin x="141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2A7E1-6B28-4F8C-9C3B-65D0B029E01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E2046A2-614D-4D48-9B97-1535639F009F}">
      <dgm:prSet/>
      <dgm:spPr/>
      <dgm:t>
        <a:bodyPr/>
        <a:lstStyle/>
        <a:p>
          <a:pPr>
            <a:lnSpc>
              <a:spcPct val="100000"/>
            </a:lnSpc>
          </a:pPr>
          <a:r>
            <a:rPr lang="en-US" b="1" dirty="0"/>
            <a:t>Course Name</a:t>
          </a:r>
          <a:r>
            <a:rPr lang="en-US" dirty="0"/>
            <a:t>: </a:t>
          </a:r>
          <a:r>
            <a:rPr lang="en-US" dirty="0" err="1"/>
            <a:t>Acceleratorprograam</a:t>
          </a:r>
          <a:endParaRPr lang="en-US" dirty="0"/>
        </a:p>
      </dgm:t>
    </dgm:pt>
    <dgm:pt modelId="{B0477513-5AA1-42BA-AA97-9429DC308A82}" type="parTrans" cxnId="{0757F753-1DC6-4E16-9FA8-1B21E3108BC1}">
      <dgm:prSet/>
      <dgm:spPr/>
      <dgm:t>
        <a:bodyPr/>
        <a:lstStyle/>
        <a:p>
          <a:endParaRPr lang="en-US"/>
        </a:p>
      </dgm:t>
    </dgm:pt>
    <dgm:pt modelId="{6EE1CF6F-06C6-44C2-A0A9-1F542F6808BA}" type="sibTrans" cxnId="{0757F753-1DC6-4E16-9FA8-1B21E3108BC1}">
      <dgm:prSet/>
      <dgm:spPr/>
      <dgm:t>
        <a:bodyPr/>
        <a:lstStyle/>
        <a:p>
          <a:endParaRPr lang="en-US"/>
        </a:p>
      </dgm:t>
    </dgm:pt>
    <dgm:pt modelId="{3B3210AB-5E03-40ED-8CE0-4B9A92E526D6}">
      <dgm:prSet/>
      <dgm:spPr/>
      <dgm:t>
        <a:bodyPr/>
        <a:lstStyle/>
        <a:p>
          <a:pPr>
            <a:lnSpc>
              <a:spcPct val="100000"/>
            </a:lnSpc>
          </a:pPr>
          <a:r>
            <a:rPr lang="en-US" b="1" dirty="0"/>
            <a:t>Course Description</a:t>
          </a:r>
          <a:r>
            <a:rPr lang="en-US" dirty="0"/>
            <a:t>: The course covers topics such as </a:t>
          </a:r>
          <a:r>
            <a:rPr lang="en-US" b="0" dirty="0"/>
            <a:t>Business idea and vision</a:t>
          </a:r>
          <a:r>
            <a:rPr lang="en-US" b="1" dirty="0"/>
            <a:t>, </a:t>
          </a:r>
          <a:r>
            <a:rPr lang="en-US" dirty="0"/>
            <a:t>business planning, financial management,, </a:t>
          </a:r>
          <a:r>
            <a:rPr lang="en-US" b="0" dirty="0">
              <a:solidFill>
                <a:schemeClr val="tx1"/>
              </a:solidFill>
              <a:effectLst>
                <a:outerShdw blurRad="38100" dist="38100" dir="2700000" algn="tl">
                  <a:srgbClr val="000000">
                    <a:alpha val="43137"/>
                  </a:srgbClr>
                </a:outerShdw>
              </a:effectLst>
              <a:latin typeface="+mj-lt"/>
              <a:ea typeface="+mj-ea"/>
              <a:cs typeface="+mj-cs"/>
            </a:rPr>
            <a:t>Basic concepts of business operations, taxes, </a:t>
          </a:r>
          <a:r>
            <a:rPr lang="en-US" dirty="0"/>
            <a:t>corporate law and other key aspects of entrepreneurship.</a:t>
          </a:r>
        </a:p>
      </dgm:t>
    </dgm:pt>
    <dgm:pt modelId="{B2E5D954-EB56-42DD-B3FB-4EB7DE16ED8A}" type="parTrans" cxnId="{593934A0-89CB-4A03-844E-22B57C9236E7}">
      <dgm:prSet/>
      <dgm:spPr/>
      <dgm:t>
        <a:bodyPr/>
        <a:lstStyle/>
        <a:p>
          <a:endParaRPr lang="en-US"/>
        </a:p>
      </dgm:t>
    </dgm:pt>
    <dgm:pt modelId="{9D63E380-BFC9-4A56-AE13-A4CC02D52DD5}" type="sibTrans" cxnId="{593934A0-89CB-4A03-844E-22B57C9236E7}">
      <dgm:prSet/>
      <dgm:spPr/>
      <dgm:t>
        <a:bodyPr/>
        <a:lstStyle/>
        <a:p>
          <a:endParaRPr lang="en-US"/>
        </a:p>
      </dgm:t>
    </dgm:pt>
    <dgm:pt modelId="{01FFB4B7-4D48-4981-9248-E3092C483984}">
      <dgm:prSet/>
      <dgm:spPr/>
      <dgm:t>
        <a:bodyPr/>
        <a:lstStyle/>
        <a:p>
          <a:pPr>
            <a:lnSpc>
              <a:spcPct val="100000"/>
            </a:lnSpc>
          </a:pPr>
          <a:r>
            <a:rPr lang="en-US" b="1"/>
            <a:t>Course duration and schedule</a:t>
          </a:r>
          <a:r>
            <a:rPr lang="en-US"/>
            <a:t>: 8 weeks of 3 hours per week:.</a:t>
          </a:r>
        </a:p>
      </dgm:t>
    </dgm:pt>
    <dgm:pt modelId="{129FC4C3-AEAB-44B2-B4EC-AB64137D2A4E}" type="parTrans" cxnId="{772ABC61-EFF8-4719-BA18-10C26842CDCF}">
      <dgm:prSet/>
      <dgm:spPr/>
      <dgm:t>
        <a:bodyPr/>
        <a:lstStyle/>
        <a:p>
          <a:endParaRPr lang="en-US"/>
        </a:p>
      </dgm:t>
    </dgm:pt>
    <dgm:pt modelId="{FF9F7FE5-8560-46CE-A2F4-99B3C7BED854}" type="sibTrans" cxnId="{772ABC61-EFF8-4719-BA18-10C26842CDCF}">
      <dgm:prSet/>
      <dgm:spPr/>
      <dgm:t>
        <a:bodyPr/>
        <a:lstStyle/>
        <a:p>
          <a:endParaRPr lang="en-US"/>
        </a:p>
      </dgm:t>
    </dgm:pt>
    <dgm:pt modelId="{F70BBB64-3FB6-4A3B-9AC1-E2C0E62F4436}">
      <dgm:prSet/>
      <dgm:spPr/>
      <dgm:t>
        <a:bodyPr/>
        <a:lstStyle/>
        <a:p>
          <a:pPr>
            <a:lnSpc>
              <a:spcPct val="100000"/>
            </a:lnSpc>
          </a:pPr>
          <a:r>
            <a:rPr lang="en-US" b="1" dirty="0"/>
            <a:t>Teaching methods</a:t>
          </a:r>
          <a:r>
            <a:rPr lang="en-US" dirty="0"/>
            <a:t>: lectures, discussions, teamwork, assessment, examination and eventually study visits.</a:t>
          </a:r>
        </a:p>
      </dgm:t>
    </dgm:pt>
    <dgm:pt modelId="{F4278B75-FFEC-43FA-BB7C-4B8FDAF65FA1}" type="parTrans" cxnId="{467C1F4E-277D-4DE5-957D-8FD9A38DB823}">
      <dgm:prSet/>
      <dgm:spPr/>
      <dgm:t>
        <a:bodyPr/>
        <a:lstStyle/>
        <a:p>
          <a:endParaRPr lang="en-US"/>
        </a:p>
      </dgm:t>
    </dgm:pt>
    <dgm:pt modelId="{0B711C0B-587B-4B3A-A67E-63F3192F78F3}" type="sibTrans" cxnId="{467C1F4E-277D-4DE5-957D-8FD9A38DB823}">
      <dgm:prSet/>
      <dgm:spPr/>
      <dgm:t>
        <a:bodyPr/>
        <a:lstStyle/>
        <a:p>
          <a:endParaRPr lang="en-US"/>
        </a:p>
      </dgm:t>
    </dgm:pt>
    <dgm:pt modelId="{B67A871D-9C92-4821-8925-B3F29360BFFE}" type="pres">
      <dgm:prSet presAssocID="{1F22A7E1-6B28-4F8C-9C3B-65D0B029E016}" presName="vert0" presStyleCnt="0">
        <dgm:presLayoutVars>
          <dgm:dir/>
          <dgm:animOne val="branch"/>
          <dgm:animLvl val="lvl"/>
        </dgm:presLayoutVars>
      </dgm:prSet>
      <dgm:spPr/>
    </dgm:pt>
    <dgm:pt modelId="{B1FFDC8D-FDF3-4AD7-9386-C56D58E276ED}" type="pres">
      <dgm:prSet presAssocID="{DE2046A2-614D-4D48-9B97-1535639F009F}" presName="thickLine" presStyleLbl="alignNode1" presStyleIdx="0" presStyleCnt="4"/>
      <dgm:spPr/>
    </dgm:pt>
    <dgm:pt modelId="{4D1D526C-FED9-417E-9903-3C4C6B1DC511}" type="pres">
      <dgm:prSet presAssocID="{DE2046A2-614D-4D48-9B97-1535639F009F}" presName="horz1" presStyleCnt="0"/>
      <dgm:spPr/>
    </dgm:pt>
    <dgm:pt modelId="{B743FBFC-0F88-48F4-8C1E-493BAA9FB832}" type="pres">
      <dgm:prSet presAssocID="{DE2046A2-614D-4D48-9B97-1535639F009F}" presName="tx1" presStyleLbl="revTx" presStyleIdx="0" presStyleCnt="4"/>
      <dgm:spPr/>
    </dgm:pt>
    <dgm:pt modelId="{3C0C13AB-6231-4E60-A45F-96FBEC3358DE}" type="pres">
      <dgm:prSet presAssocID="{DE2046A2-614D-4D48-9B97-1535639F009F}" presName="vert1" presStyleCnt="0"/>
      <dgm:spPr/>
    </dgm:pt>
    <dgm:pt modelId="{036493CB-E606-472C-9F82-5F17381D8480}" type="pres">
      <dgm:prSet presAssocID="{3B3210AB-5E03-40ED-8CE0-4B9A92E526D6}" presName="thickLine" presStyleLbl="alignNode1" presStyleIdx="1" presStyleCnt="4"/>
      <dgm:spPr/>
    </dgm:pt>
    <dgm:pt modelId="{DDCA44D3-7ECF-46E9-8EBA-0E0823B687B6}" type="pres">
      <dgm:prSet presAssocID="{3B3210AB-5E03-40ED-8CE0-4B9A92E526D6}" presName="horz1" presStyleCnt="0"/>
      <dgm:spPr/>
    </dgm:pt>
    <dgm:pt modelId="{39C98DAA-7EAE-4F88-B1F0-241EF1D59A9F}" type="pres">
      <dgm:prSet presAssocID="{3B3210AB-5E03-40ED-8CE0-4B9A92E526D6}" presName="tx1" presStyleLbl="revTx" presStyleIdx="1" presStyleCnt="4"/>
      <dgm:spPr/>
    </dgm:pt>
    <dgm:pt modelId="{3E073E68-7D19-453F-823D-C70993EA6C2F}" type="pres">
      <dgm:prSet presAssocID="{3B3210AB-5E03-40ED-8CE0-4B9A92E526D6}" presName="vert1" presStyleCnt="0"/>
      <dgm:spPr/>
    </dgm:pt>
    <dgm:pt modelId="{23F6EDCF-FBEA-4C48-93BC-9BE7078DB320}" type="pres">
      <dgm:prSet presAssocID="{01FFB4B7-4D48-4981-9248-E3092C483984}" presName="thickLine" presStyleLbl="alignNode1" presStyleIdx="2" presStyleCnt="4"/>
      <dgm:spPr/>
    </dgm:pt>
    <dgm:pt modelId="{29BD3949-13ED-42A2-B18E-669E5B00559B}" type="pres">
      <dgm:prSet presAssocID="{01FFB4B7-4D48-4981-9248-E3092C483984}" presName="horz1" presStyleCnt="0"/>
      <dgm:spPr/>
    </dgm:pt>
    <dgm:pt modelId="{9FB9B96B-1159-407A-AF2B-B58151D087B0}" type="pres">
      <dgm:prSet presAssocID="{01FFB4B7-4D48-4981-9248-E3092C483984}" presName="tx1" presStyleLbl="revTx" presStyleIdx="2" presStyleCnt="4"/>
      <dgm:spPr/>
    </dgm:pt>
    <dgm:pt modelId="{254CDED9-27AB-4C71-8674-6836F0C360E7}" type="pres">
      <dgm:prSet presAssocID="{01FFB4B7-4D48-4981-9248-E3092C483984}" presName="vert1" presStyleCnt="0"/>
      <dgm:spPr/>
    </dgm:pt>
    <dgm:pt modelId="{B5E845D4-9445-4306-8E19-89FA41061276}" type="pres">
      <dgm:prSet presAssocID="{F70BBB64-3FB6-4A3B-9AC1-E2C0E62F4436}" presName="thickLine" presStyleLbl="alignNode1" presStyleIdx="3" presStyleCnt="4"/>
      <dgm:spPr/>
    </dgm:pt>
    <dgm:pt modelId="{0493FC83-6172-40F6-B20A-7F265CAD80DF}" type="pres">
      <dgm:prSet presAssocID="{F70BBB64-3FB6-4A3B-9AC1-E2C0E62F4436}" presName="horz1" presStyleCnt="0"/>
      <dgm:spPr/>
    </dgm:pt>
    <dgm:pt modelId="{6431AD4C-57E0-473E-9765-BE67C2DB84F5}" type="pres">
      <dgm:prSet presAssocID="{F70BBB64-3FB6-4A3B-9AC1-E2C0E62F4436}" presName="tx1" presStyleLbl="revTx" presStyleIdx="3" presStyleCnt="4"/>
      <dgm:spPr/>
    </dgm:pt>
    <dgm:pt modelId="{F964F0B5-E42A-4052-802B-220158F12973}" type="pres">
      <dgm:prSet presAssocID="{F70BBB64-3FB6-4A3B-9AC1-E2C0E62F4436}" presName="vert1" presStyleCnt="0"/>
      <dgm:spPr/>
    </dgm:pt>
  </dgm:ptLst>
  <dgm:cxnLst>
    <dgm:cxn modelId="{772ABC61-EFF8-4719-BA18-10C26842CDCF}" srcId="{1F22A7E1-6B28-4F8C-9C3B-65D0B029E016}" destId="{01FFB4B7-4D48-4981-9248-E3092C483984}" srcOrd="2" destOrd="0" parTransId="{129FC4C3-AEAB-44B2-B4EC-AB64137D2A4E}" sibTransId="{FF9F7FE5-8560-46CE-A2F4-99B3C7BED854}"/>
    <dgm:cxn modelId="{F3C0E242-F618-4D7F-9039-BBDE0EE22217}" type="presOf" srcId="{DE2046A2-614D-4D48-9B97-1535639F009F}" destId="{B743FBFC-0F88-48F4-8C1E-493BAA9FB832}" srcOrd="0" destOrd="0" presId="urn:microsoft.com/office/officeart/2008/layout/LinedList"/>
    <dgm:cxn modelId="{467C1F4E-277D-4DE5-957D-8FD9A38DB823}" srcId="{1F22A7E1-6B28-4F8C-9C3B-65D0B029E016}" destId="{F70BBB64-3FB6-4A3B-9AC1-E2C0E62F4436}" srcOrd="3" destOrd="0" parTransId="{F4278B75-FFEC-43FA-BB7C-4B8FDAF65FA1}" sibTransId="{0B711C0B-587B-4B3A-A67E-63F3192F78F3}"/>
    <dgm:cxn modelId="{0757F753-1DC6-4E16-9FA8-1B21E3108BC1}" srcId="{1F22A7E1-6B28-4F8C-9C3B-65D0B029E016}" destId="{DE2046A2-614D-4D48-9B97-1535639F009F}" srcOrd="0" destOrd="0" parTransId="{B0477513-5AA1-42BA-AA97-9429DC308A82}" sibTransId="{6EE1CF6F-06C6-44C2-A0A9-1F542F6808BA}"/>
    <dgm:cxn modelId="{000A0097-3290-44EF-A1ED-25161CAAC629}" type="presOf" srcId="{01FFB4B7-4D48-4981-9248-E3092C483984}" destId="{9FB9B96B-1159-407A-AF2B-B58151D087B0}" srcOrd="0" destOrd="0" presId="urn:microsoft.com/office/officeart/2008/layout/LinedList"/>
    <dgm:cxn modelId="{D3381E9D-4271-4A0F-8278-B95D285E22C4}" type="presOf" srcId="{3B3210AB-5E03-40ED-8CE0-4B9A92E526D6}" destId="{39C98DAA-7EAE-4F88-B1F0-241EF1D59A9F}" srcOrd="0" destOrd="0" presId="urn:microsoft.com/office/officeart/2008/layout/LinedList"/>
    <dgm:cxn modelId="{F2269A9D-C8A4-462A-AAC8-64B0EF30C0C4}" type="presOf" srcId="{1F22A7E1-6B28-4F8C-9C3B-65D0B029E016}" destId="{B67A871D-9C92-4821-8925-B3F29360BFFE}" srcOrd="0" destOrd="0" presId="urn:microsoft.com/office/officeart/2008/layout/LinedList"/>
    <dgm:cxn modelId="{593934A0-89CB-4A03-844E-22B57C9236E7}" srcId="{1F22A7E1-6B28-4F8C-9C3B-65D0B029E016}" destId="{3B3210AB-5E03-40ED-8CE0-4B9A92E526D6}" srcOrd="1" destOrd="0" parTransId="{B2E5D954-EB56-42DD-B3FB-4EB7DE16ED8A}" sibTransId="{9D63E380-BFC9-4A56-AE13-A4CC02D52DD5}"/>
    <dgm:cxn modelId="{0DC13EB8-4C74-40F2-A7FB-5339DC505425}" type="presOf" srcId="{F70BBB64-3FB6-4A3B-9AC1-E2C0E62F4436}" destId="{6431AD4C-57E0-473E-9765-BE67C2DB84F5}" srcOrd="0" destOrd="0" presId="urn:microsoft.com/office/officeart/2008/layout/LinedList"/>
    <dgm:cxn modelId="{D89F37E7-FBAB-4D9B-BD0A-BC9CEDEAF2B5}" type="presParOf" srcId="{B67A871D-9C92-4821-8925-B3F29360BFFE}" destId="{B1FFDC8D-FDF3-4AD7-9386-C56D58E276ED}" srcOrd="0" destOrd="0" presId="urn:microsoft.com/office/officeart/2008/layout/LinedList"/>
    <dgm:cxn modelId="{AA8D4951-7169-4A39-8087-A0B09F0C90EA}" type="presParOf" srcId="{B67A871D-9C92-4821-8925-B3F29360BFFE}" destId="{4D1D526C-FED9-417E-9903-3C4C6B1DC511}" srcOrd="1" destOrd="0" presId="urn:microsoft.com/office/officeart/2008/layout/LinedList"/>
    <dgm:cxn modelId="{85CFAED6-0150-4BC6-8DF8-3ADBDB454668}" type="presParOf" srcId="{4D1D526C-FED9-417E-9903-3C4C6B1DC511}" destId="{B743FBFC-0F88-48F4-8C1E-493BAA9FB832}" srcOrd="0" destOrd="0" presId="urn:microsoft.com/office/officeart/2008/layout/LinedList"/>
    <dgm:cxn modelId="{09E82180-DF93-4687-A273-46302F855233}" type="presParOf" srcId="{4D1D526C-FED9-417E-9903-3C4C6B1DC511}" destId="{3C0C13AB-6231-4E60-A45F-96FBEC3358DE}" srcOrd="1" destOrd="0" presId="urn:microsoft.com/office/officeart/2008/layout/LinedList"/>
    <dgm:cxn modelId="{428FAAEA-90DC-42F7-A0E8-1160D916C80E}" type="presParOf" srcId="{B67A871D-9C92-4821-8925-B3F29360BFFE}" destId="{036493CB-E606-472C-9F82-5F17381D8480}" srcOrd="2" destOrd="0" presId="urn:microsoft.com/office/officeart/2008/layout/LinedList"/>
    <dgm:cxn modelId="{43A2BF05-4163-42A9-B854-372EBA9903B2}" type="presParOf" srcId="{B67A871D-9C92-4821-8925-B3F29360BFFE}" destId="{DDCA44D3-7ECF-46E9-8EBA-0E0823B687B6}" srcOrd="3" destOrd="0" presId="urn:microsoft.com/office/officeart/2008/layout/LinedList"/>
    <dgm:cxn modelId="{2868EA5E-EF65-451F-B292-BD1F7113F857}" type="presParOf" srcId="{DDCA44D3-7ECF-46E9-8EBA-0E0823B687B6}" destId="{39C98DAA-7EAE-4F88-B1F0-241EF1D59A9F}" srcOrd="0" destOrd="0" presId="urn:microsoft.com/office/officeart/2008/layout/LinedList"/>
    <dgm:cxn modelId="{5834E98F-6A7F-49D7-B9E2-12CE28832739}" type="presParOf" srcId="{DDCA44D3-7ECF-46E9-8EBA-0E0823B687B6}" destId="{3E073E68-7D19-453F-823D-C70993EA6C2F}" srcOrd="1" destOrd="0" presId="urn:microsoft.com/office/officeart/2008/layout/LinedList"/>
    <dgm:cxn modelId="{EC82EF60-6ADB-4CAE-B914-EFD1535CC271}" type="presParOf" srcId="{B67A871D-9C92-4821-8925-B3F29360BFFE}" destId="{23F6EDCF-FBEA-4C48-93BC-9BE7078DB320}" srcOrd="4" destOrd="0" presId="urn:microsoft.com/office/officeart/2008/layout/LinedList"/>
    <dgm:cxn modelId="{6A497E49-0C50-41D8-AE40-0D3E49039544}" type="presParOf" srcId="{B67A871D-9C92-4821-8925-B3F29360BFFE}" destId="{29BD3949-13ED-42A2-B18E-669E5B00559B}" srcOrd="5" destOrd="0" presId="urn:microsoft.com/office/officeart/2008/layout/LinedList"/>
    <dgm:cxn modelId="{D697042C-D2E7-4AA5-9ED0-F91032C10150}" type="presParOf" srcId="{29BD3949-13ED-42A2-B18E-669E5B00559B}" destId="{9FB9B96B-1159-407A-AF2B-B58151D087B0}" srcOrd="0" destOrd="0" presId="urn:microsoft.com/office/officeart/2008/layout/LinedList"/>
    <dgm:cxn modelId="{EC75CC6A-D5FE-4BF6-911A-31046863009F}" type="presParOf" srcId="{29BD3949-13ED-42A2-B18E-669E5B00559B}" destId="{254CDED9-27AB-4C71-8674-6836F0C360E7}" srcOrd="1" destOrd="0" presId="urn:microsoft.com/office/officeart/2008/layout/LinedList"/>
    <dgm:cxn modelId="{12676A27-9AA8-4641-8223-E70EFF85860C}" type="presParOf" srcId="{B67A871D-9C92-4821-8925-B3F29360BFFE}" destId="{B5E845D4-9445-4306-8E19-89FA41061276}" srcOrd="6" destOrd="0" presId="urn:microsoft.com/office/officeart/2008/layout/LinedList"/>
    <dgm:cxn modelId="{1A723B2B-F805-49BE-89C3-F099996C612D}" type="presParOf" srcId="{B67A871D-9C92-4821-8925-B3F29360BFFE}" destId="{0493FC83-6172-40F6-B20A-7F265CAD80DF}" srcOrd="7" destOrd="0" presId="urn:microsoft.com/office/officeart/2008/layout/LinedList"/>
    <dgm:cxn modelId="{349E0208-78C8-4DF0-8077-4E8080235DF9}" type="presParOf" srcId="{0493FC83-6172-40F6-B20A-7F265CAD80DF}" destId="{6431AD4C-57E0-473E-9765-BE67C2DB84F5}" srcOrd="0" destOrd="0" presId="urn:microsoft.com/office/officeart/2008/layout/LinedList"/>
    <dgm:cxn modelId="{0FADEAE0-B513-44C6-9B87-831FFAE902B5}" type="presParOf" srcId="{0493FC83-6172-40F6-B20A-7F265CAD80DF}" destId="{F964F0B5-E42A-4052-802B-220158F129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7C448A-078A-4FC4-BE8E-ACA2DA6C590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59FC886-AD8B-4FAD-B963-F6138663CD6D}">
      <dgm:prSet/>
      <dgm:spPr/>
      <dgm:t>
        <a:bodyPr/>
        <a:lstStyle/>
        <a:p>
          <a:r>
            <a:rPr lang="en-US" b="1" i="0"/>
            <a:t>Business Idea</a:t>
          </a:r>
          <a:r>
            <a:rPr lang="en-US" b="0" i="0"/>
            <a:t> is the core concept for a product or service.</a:t>
          </a:r>
          <a:endParaRPr lang="en-US"/>
        </a:p>
      </dgm:t>
    </dgm:pt>
    <dgm:pt modelId="{DB4E9FD1-6721-497F-9E49-13A7CDF6DFE5}" type="parTrans" cxnId="{A70E271E-D00B-4142-8839-26F150D78300}">
      <dgm:prSet/>
      <dgm:spPr/>
      <dgm:t>
        <a:bodyPr/>
        <a:lstStyle/>
        <a:p>
          <a:endParaRPr lang="en-US"/>
        </a:p>
      </dgm:t>
    </dgm:pt>
    <dgm:pt modelId="{E2CD6A6E-1135-469B-B88D-813FBE7B392F}" type="sibTrans" cxnId="{A70E271E-D00B-4142-8839-26F150D78300}">
      <dgm:prSet/>
      <dgm:spPr/>
      <dgm:t>
        <a:bodyPr/>
        <a:lstStyle/>
        <a:p>
          <a:endParaRPr lang="en-US"/>
        </a:p>
      </dgm:t>
    </dgm:pt>
    <dgm:pt modelId="{23B84B46-22AB-4D9D-99A7-CEE2F18750D1}">
      <dgm:prSet/>
      <dgm:spPr/>
      <dgm:t>
        <a:bodyPr/>
        <a:lstStyle/>
        <a:p>
          <a:r>
            <a:rPr lang="en-US" b="1" i="0" dirty="0"/>
            <a:t>Vision</a:t>
          </a:r>
          <a:r>
            <a:rPr lang="en-US" b="0" i="0" dirty="0"/>
            <a:t> is the inspiring long-term goal and purpose for the business.</a:t>
          </a:r>
          <a:endParaRPr lang="en-US" dirty="0"/>
        </a:p>
      </dgm:t>
    </dgm:pt>
    <dgm:pt modelId="{0452E8EF-72D2-4D77-9719-837EB41BC78B}" type="parTrans" cxnId="{E2D41BB8-C372-4832-82E0-51FC7CBB1631}">
      <dgm:prSet/>
      <dgm:spPr/>
      <dgm:t>
        <a:bodyPr/>
        <a:lstStyle/>
        <a:p>
          <a:endParaRPr lang="en-US"/>
        </a:p>
      </dgm:t>
    </dgm:pt>
    <dgm:pt modelId="{F44AC126-E185-4299-9E5D-223A3B2B830C}" type="sibTrans" cxnId="{E2D41BB8-C372-4832-82E0-51FC7CBB1631}">
      <dgm:prSet/>
      <dgm:spPr/>
      <dgm:t>
        <a:bodyPr/>
        <a:lstStyle/>
        <a:p>
          <a:endParaRPr lang="en-US"/>
        </a:p>
      </dgm:t>
    </dgm:pt>
    <dgm:pt modelId="{271807CB-A636-40B9-B85F-585F13B2B897}" type="pres">
      <dgm:prSet presAssocID="{AE7C448A-078A-4FC4-BE8E-ACA2DA6C5904}" presName="vert0" presStyleCnt="0">
        <dgm:presLayoutVars>
          <dgm:dir/>
          <dgm:animOne val="branch"/>
          <dgm:animLvl val="lvl"/>
        </dgm:presLayoutVars>
      </dgm:prSet>
      <dgm:spPr/>
    </dgm:pt>
    <dgm:pt modelId="{442BE82F-93F6-4D49-B5ED-04B7E796297E}" type="pres">
      <dgm:prSet presAssocID="{A59FC886-AD8B-4FAD-B963-F6138663CD6D}" presName="thickLine" presStyleLbl="alignNode1" presStyleIdx="0" presStyleCnt="2"/>
      <dgm:spPr/>
    </dgm:pt>
    <dgm:pt modelId="{154FD76E-A99E-42AB-9B31-AAC7B196C7AC}" type="pres">
      <dgm:prSet presAssocID="{A59FC886-AD8B-4FAD-B963-F6138663CD6D}" presName="horz1" presStyleCnt="0"/>
      <dgm:spPr/>
    </dgm:pt>
    <dgm:pt modelId="{A8B5D950-38B0-4E04-9EBD-4BD48C14F93B}" type="pres">
      <dgm:prSet presAssocID="{A59FC886-AD8B-4FAD-B963-F6138663CD6D}" presName="tx1" presStyleLbl="revTx" presStyleIdx="0" presStyleCnt="2"/>
      <dgm:spPr/>
    </dgm:pt>
    <dgm:pt modelId="{1DD160E1-308D-4C4B-AF74-EBE7A3DB5D6D}" type="pres">
      <dgm:prSet presAssocID="{A59FC886-AD8B-4FAD-B963-F6138663CD6D}" presName="vert1" presStyleCnt="0"/>
      <dgm:spPr/>
    </dgm:pt>
    <dgm:pt modelId="{2C63FCF8-3D5C-4C38-8419-F6A7C599EC37}" type="pres">
      <dgm:prSet presAssocID="{23B84B46-22AB-4D9D-99A7-CEE2F18750D1}" presName="thickLine" presStyleLbl="alignNode1" presStyleIdx="1" presStyleCnt="2"/>
      <dgm:spPr/>
    </dgm:pt>
    <dgm:pt modelId="{20A4B97C-EFA1-458A-A294-FA2CEC31C912}" type="pres">
      <dgm:prSet presAssocID="{23B84B46-22AB-4D9D-99A7-CEE2F18750D1}" presName="horz1" presStyleCnt="0"/>
      <dgm:spPr/>
    </dgm:pt>
    <dgm:pt modelId="{51EDB34A-5668-4F9C-BDB7-C525617BA952}" type="pres">
      <dgm:prSet presAssocID="{23B84B46-22AB-4D9D-99A7-CEE2F18750D1}" presName="tx1" presStyleLbl="revTx" presStyleIdx="1" presStyleCnt="2"/>
      <dgm:spPr/>
    </dgm:pt>
    <dgm:pt modelId="{72009F95-4B55-43D2-A21A-231FE072203A}" type="pres">
      <dgm:prSet presAssocID="{23B84B46-22AB-4D9D-99A7-CEE2F18750D1}" presName="vert1" presStyleCnt="0"/>
      <dgm:spPr/>
    </dgm:pt>
  </dgm:ptLst>
  <dgm:cxnLst>
    <dgm:cxn modelId="{A70E271E-D00B-4142-8839-26F150D78300}" srcId="{AE7C448A-078A-4FC4-BE8E-ACA2DA6C5904}" destId="{A59FC886-AD8B-4FAD-B963-F6138663CD6D}" srcOrd="0" destOrd="0" parTransId="{DB4E9FD1-6721-497F-9E49-13A7CDF6DFE5}" sibTransId="{E2CD6A6E-1135-469B-B88D-813FBE7B392F}"/>
    <dgm:cxn modelId="{B1FA1669-62CA-436B-9384-206DE53D0585}" type="presOf" srcId="{AE7C448A-078A-4FC4-BE8E-ACA2DA6C5904}" destId="{271807CB-A636-40B9-B85F-585F13B2B897}" srcOrd="0" destOrd="0" presId="urn:microsoft.com/office/officeart/2008/layout/LinedList"/>
    <dgm:cxn modelId="{A68539B4-2B59-49BF-820B-0E8191339742}" type="presOf" srcId="{A59FC886-AD8B-4FAD-B963-F6138663CD6D}" destId="{A8B5D950-38B0-4E04-9EBD-4BD48C14F93B}" srcOrd="0" destOrd="0" presId="urn:microsoft.com/office/officeart/2008/layout/LinedList"/>
    <dgm:cxn modelId="{E2D41BB8-C372-4832-82E0-51FC7CBB1631}" srcId="{AE7C448A-078A-4FC4-BE8E-ACA2DA6C5904}" destId="{23B84B46-22AB-4D9D-99A7-CEE2F18750D1}" srcOrd="1" destOrd="0" parTransId="{0452E8EF-72D2-4D77-9719-837EB41BC78B}" sibTransId="{F44AC126-E185-4299-9E5D-223A3B2B830C}"/>
    <dgm:cxn modelId="{8C50FFBC-8179-4725-B3B7-499F8FDE4BE0}" type="presOf" srcId="{23B84B46-22AB-4D9D-99A7-CEE2F18750D1}" destId="{51EDB34A-5668-4F9C-BDB7-C525617BA952}" srcOrd="0" destOrd="0" presId="urn:microsoft.com/office/officeart/2008/layout/LinedList"/>
    <dgm:cxn modelId="{FB1437E7-5597-45B9-A68D-A9658EFE042D}" type="presParOf" srcId="{271807CB-A636-40B9-B85F-585F13B2B897}" destId="{442BE82F-93F6-4D49-B5ED-04B7E796297E}" srcOrd="0" destOrd="0" presId="urn:microsoft.com/office/officeart/2008/layout/LinedList"/>
    <dgm:cxn modelId="{47B79F1D-DE17-4CAC-B726-74B72BB6AED3}" type="presParOf" srcId="{271807CB-A636-40B9-B85F-585F13B2B897}" destId="{154FD76E-A99E-42AB-9B31-AAC7B196C7AC}" srcOrd="1" destOrd="0" presId="urn:microsoft.com/office/officeart/2008/layout/LinedList"/>
    <dgm:cxn modelId="{B88E40CE-29C1-4FC3-81BE-C6DB561BCF45}" type="presParOf" srcId="{154FD76E-A99E-42AB-9B31-AAC7B196C7AC}" destId="{A8B5D950-38B0-4E04-9EBD-4BD48C14F93B}" srcOrd="0" destOrd="0" presId="urn:microsoft.com/office/officeart/2008/layout/LinedList"/>
    <dgm:cxn modelId="{FE988421-0FCE-475F-8BA0-B3FABF916541}" type="presParOf" srcId="{154FD76E-A99E-42AB-9B31-AAC7B196C7AC}" destId="{1DD160E1-308D-4C4B-AF74-EBE7A3DB5D6D}" srcOrd="1" destOrd="0" presId="urn:microsoft.com/office/officeart/2008/layout/LinedList"/>
    <dgm:cxn modelId="{B1BAA4A4-7722-4FDC-98C3-CBF8E6BA6CB2}" type="presParOf" srcId="{271807CB-A636-40B9-B85F-585F13B2B897}" destId="{2C63FCF8-3D5C-4C38-8419-F6A7C599EC37}" srcOrd="2" destOrd="0" presId="urn:microsoft.com/office/officeart/2008/layout/LinedList"/>
    <dgm:cxn modelId="{F3D8F432-2A4C-47F7-A66C-BAA468571513}" type="presParOf" srcId="{271807CB-A636-40B9-B85F-585F13B2B897}" destId="{20A4B97C-EFA1-458A-A294-FA2CEC31C912}" srcOrd="3" destOrd="0" presId="urn:microsoft.com/office/officeart/2008/layout/LinedList"/>
    <dgm:cxn modelId="{5AEB75F5-3B61-4E34-83F0-458DE55D52E9}" type="presParOf" srcId="{20A4B97C-EFA1-458A-A294-FA2CEC31C912}" destId="{51EDB34A-5668-4F9C-BDB7-C525617BA952}" srcOrd="0" destOrd="0" presId="urn:microsoft.com/office/officeart/2008/layout/LinedList"/>
    <dgm:cxn modelId="{A18A9C26-6157-4A3B-B52F-0E7CCF2EEFA3}" type="presParOf" srcId="{20A4B97C-EFA1-458A-A294-FA2CEC31C912}" destId="{72009F95-4B55-43D2-A21A-231FE07220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7C448A-078A-4FC4-BE8E-ACA2DA6C59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59FC886-AD8B-4FAD-B963-F6138663CD6D}">
      <dgm:prSet/>
      <dgm:spPr/>
      <dgm:t>
        <a:bodyPr/>
        <a:lstStyle/>
        <a:p>
          <a:endParaRPr lang="sv-SE" b="0" i="0" dirty="0"/>
        </a:p>
        <a:p>
          <a:r>
            <a:rPr lang="en-US" b="1" i="0" dirty="0"/>
            <a:t>A business idea can be summarized in the following points:</a:t>
          </a:r>
          <a:endParaRPr lang="sv-SE" b="1" i="0" dirty="0"/>
        </a:p>
        <a:p>
          <a:endParaRPr lang="sv-SE" b="0" i="0" dirty="0"/>
        </a:p>
        <a:p>
          <a:r>
            <a:rPr lang="en-US" b="1" i="0" dirty="0"/>
            <a:t>Concept</a:t>
          </a:r>
          <a:r>
            <a:rPr lang="en-US" b="0" i="0" dirty="0"/>
            <a:t>: A product, service, or approach to solve a problem or fulfill a need.</a:t>
          </a:r>
          <a:endParaRPr lang="sv-SE" b="0" i="0" dirty="0"/>
        </a:p>
        <a:p>
          <a:endParaRPr lang="sv-SE" b="0" i="0" dirty="0"/>
        </a:p>
        <a:p>
          <a:r>
            <a:rPr lang="en-US" b="1" i="0" dirty="0"/>
            <a:t>Target Market</a:t>
          </a:r>
          <a:r>
            <a:rPr lang="en-US" b="0" i="0" dirty="0"/>
            <a:t>: Identifying the specific audience or customer base for the idea.</a:t>
          </a:r>
          <a:endParaRPr lang="sv-SE" b="0" i="0" dirty="0"/>
        </a:p>
        <a:p>
          <a:endParaRPr lang="sv-SE" b="0" i="0" dirty="0"/>
        </a:p>
        <a:p>
          <a:r>
            <a:rPr lang="en-US" b="1" i="0" dirty="0"/>
            <a:t>The value of the idea</a:t>
          </a:r>
          <a:r>
            <a:rPr lang="en-US" b="0" i="0" dirty="0"/>
            <a:t>: Explaining what makes the idea unique and valuable to customers.</a:t>
          </a:r>
          <a:endParaRPr lang="sv-SE" b="0" i="0" dirty="0"/>
        </a:p>
        <a:p>
          <a:endParaRPr lang="sv-SE" b="0" i="0" dirty="0"/>
        </a:p>
        <a:p>
          <a:r>
            <a:rPr lang="en-US" b="1" i="0" dirty="0"/>
            <a:t>Profit Potential</a:t>
          </a:r>
          <a:r>
            <a:rPr lang="en-US" b="0" i="0" dirty="0"/>
            <a:t>: Assessing the potential for financial success and sustainability.</a:t>
          </a:r>
          <a:endParaRPr lang="sv-SE" b="0" i="0" dirty="0"/>
        </a:p>
        <a:p>
          <a:endParaRPr lang="sv-SE" b="0" i="0" dirty="0"/>
        </a:p>
        <a:p>
          <a:r>
            <a:rPr lang="en-US" b="1" i="0" dirty="0"/>
            <a:t>Business Plan</a:t>
          </a:r>
          <a:r>
            <a:rPr lang="en-US" b="0" i="0" dirty="0"/>
            <a:t>: Developing a detailed strategy for execution and growth.</a:t>
          </a:r>
          <a:endParaRPr lang="sv-SE" b="0" i="0" dirty="0"/>
        </a:p>
        <a:p>
          <a:endParaRPr lang="sv-SE" b="0" i="0" dirty="0"/>
        </a:p>
        <a:p>
          <a:r>
            <a:rPr lang="en-US" b="1" i="0" dirty="0"/>
            <a:t>Innovation</a:t>
          </a:r>
          <a:r>
            <a:rPr lang="en-US" b="0" i="0" dirty="0"/>
            <a:t>: Highlighting any unique features or aspects that set the idea apart.</a:t>
          </a:r>
          <a:endParaRPr lang="en-US" b="0" dirty="0"/>
        </a:p>
      </dgm:t>
    </dgm:pt>
    <dgm:pt modelId="{DB4E9FD1-6721-497F-9E49-13A7CDF6DFE5}" type="parTrans" cxnId="{A70E271E-D00B-4142-8839-26F150D78300}">
      <dgm:prSet/>
      <dgm:spPr/>
      <dgm:t>
        <a:bodyPr/>
        <a:lstStyle/>
        <a:p>
          <a:endParaRPr lang="en-US"/>
        </a:p>
      </dgm:t>
    </dgm:pt>
    <dgm:pt modelId="{E2CD6A6E-1135-469B-B88D-813FBE7B392F}" type="sibTrans" cxnId="{A70E271E-D00B-4142-8839-26F150D78300}">
      <dgm:prSet/>
      <dgm:spPr/>
      <dgm:t>
        <a:bodyPr/>
        <a:lstStyle/>
        <a:p>
          <a:endParaRPr lang="en-US"/>
        </a:p>
      </dgm:t>
    </dgm:pt>
    <dgm:pt modelId="{271807CB-A636-40B9-B85F-585F13B2B897}" type="pres">
      <dgm:prSet presAssocID="{AE7C448A-078A-4FC4-BE8E-ACA2DA6C5904}" presName="vert0" presStyleCnt="0">
        <dgm:presLayoutVars>
          <dgm:dir/>
          <dgm:animOne val="branch"/>
          <dgm:animLvl val="lvl"/>
        </dgm:presLayoutVars>
      </dgm:prSet>
      <dgm:spPr/>
    </dgm:pt>
    <dgm:pt modelId="{442BE82F-93F6-4D49-B5ED-04B7E796297E}" type="pres">
      <dgm:prSet presAssocID="{A59FC886-AD8B-4FAD-B963-F6138663CD6D}" presName="thickLine" presStyleLbl="alignNode1" presStyleIdx="0" presStyleCnt="1"/>
      <dgm:spPr/>
    </dgm:pt>
    <dgm:pt modelId="{154FD76E-A99E-42AB-9B31-AAC7B196C7AC}" type="pres">
      <dgm:prSet presAssocID="{A59FC886-AD8B-4FAD-B963-F6138663CD6D}" presName="horz1" presStyleCnt="0"/>
      <dgm:spPr/>
    </dgm:pt>
    <dgm:pt modelId="{A8B5D950-38B0-4E04-9EBD-4BD48C14F93B}" type="pres">
      <dgm:prSet presAssocID="{A59FC886-AD8B-4FAD-B963-F6138663CD6D}" presName="tx1" presStyleLbl="revTx" presStyleIdx="0" presStyleCnt="1"/>
      <dgm:spPr/>
    </dgm:pt>
    <dgm:pt modelId="{1DD160E1-308D-4C4B-AF74-EBE7A3DB5D6D}" type="pres">
      <dgm:prSet presAssocID="{A59FC886-AD8B-4FAD-B963-F6138663CD6D}" presName="vert1" presStyleCnt="0"/>
      <dgm:spPr/>
    </dgm:pt>
  </dgm:ptLst>
  <dgm:cxnLst>
    <dgm:cxn modelId="{A70E271E-D00B-4142-8839-26F150D78300}" srcId="{AE7C448A-078A-4FC4-BE8E-ACA2DA6C5904}" destId="{A59FC886-AD8B-4FAD-B963-F6138663CD6D}" srcOrd="0" destOrd="0" parTransId="{DB4E9FD1-6721-497F-9E49-13A7CDF6DFE5}" sibTransId="{E2CD6A6E-1135-469B-B88D-813FBE7B392F}"/>
    <dgm:cxn modelId="{B1FA1669-62CA-436B-9384-206DE53D0585}" type="presOf" srcId="{AE7C448A-078A-4FC4-BE8E-ACA2DA6C5904}" destId="{271807CB-A636-40B9-B85F-585F13B2B897}" srcOrd="0" destOrd="0" presId="urn:microsoft.com/office/officeart/2008/layout/LinedList"/>
    <dgm:cxn modelId="{A68539B4-2B59-49BF-820B-0E8191339742}" type="presOf" srcId="{A59FC886-AD8B-4FAD-B963-F6138663CD6D}" destId="{A8B5D950-38B0-4E04-9EBD-4BD48C14F93B}" srcOrd="0" destOrd="0" presId="urn:microsoft.com/office/officeart/2008/layout/LinedList"/>
    <dgm:cxn modelId="{FB1437E7-5597-45B9-A68D-A9658EFE042D}" type="presParOf" srcId="{271807CB-A636-40B9-B85F-585F13B2B897}" destId="{442BE82F-93F6-4D49-B5ED-04B7E796297E}" srcOrd="0" destOrd="0" presId="urn:microsoft.com/office/officeart/2008/layout/LinedList"/>
    <dgm:cxn modelId="{47B79F1D-DE17-4CAC-B726-74B72BB6AED3}" type="presParOf" srcId="{271807CB-A636-40B9-B85F-585F13B2B897}" destId="{154FD76E-A99E-42AB-9B31-AAC7B196C7AC}" srcOrd="1" destOrd="0" presId="urn:microsoft.com/office/officeart/2008/layout/LinedList"/>
    <dgm:cxn modelId="{B88E40CE-29C1-4FC3-81BE-C6DB561BCF45}" type="presParOf" srcId="{154FD76E-A99E-42AB-9B31-AAC7B196C7AC}" destId="{A8B5D950-38B0-4E04-9EBD-4BD48C14F93B}" srcOrd="0" destOrd="0" presId="urn:microsoft.com/office/officeart/2008/layout/LinedList"/>
    <dgm:cxn modelId="{FE988421-0FCE-475F-8BA0-B3FABF916541}" type="presParOf" srcId="{154FD76E-A99E-42AB-9B31-AAC7B196C7AC}" destId="{1DD160E1-308D-4C4B-AF74-EBE7A3DB5D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7C448A-078A-4FC4-BE8E-ACA2DA6C590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59FC886-AD8B-4FAD-B963-F6138663CD6D}">
      <dgm:prSet/>
      <dgm:spPr/>
      <dgm:t>
        <a:bodyPr/>
        <a:lstStyle/>
        <a:p>
          <a:endParaRPr lang="sv-SE" b="0" i="0" dirty="0"/>
        </a:p>
        <a:p>
          <a:r>
            <a:rPr lang="en-US" b="1" i="0" dirty="0"/>
            <a:t>Long-term Perspective:</a:t>
          </a:r>
          <a:r>
            <a:rPr lang="en-US" b="0" i="0" dirty="0"/>
            <a:t> A forward-looking view of the business's future.</a:t>
          </a:r>
        </a:p>
        <a:p>
          <a:pPr>
            <a:buFont typeface="+mj-lt"/>
            <a:buAutoNum type="arabicPeriod"/>
          </a:pPr>
          <a:r>
            <a:rPr lang="en-US" b="1" i="0" dirty="0"/>
            <a:t>Purpose:</a:t>
          </a:r>
          <a:r>
            <a:rPr lang="en-US" b="0" i="0" dirty="0"/>
            <a:t> The fundamental reason for the business's existence.</a:t>
          </a:r>
        </a:p>
        <a:p>
          <a:pPr>
            <a:buFont typeface="+mj-lt"/>
            <a:buAutoNum type="arabicPeriod"/>
          </a:pPr>
          <a:r>
            <a:rPr lang="en-US" b="1" i="0" dirty="0"/>
            <a:t>Inspiration:</a:t>
          </a:r>
          <a:r>
            <a:rPr lang="en-US" b="0" i="0" dirty="0"/>
            <a:t> A source of motivation and aspiration for the business and its stakeholders.</a:t>
          </a:r>
        </a:p>
        <a:p>
          <a:pPr>
            <a:buFont typeface="+mj-lt"/>
            <a:buAutoNum type="arabicPeriod"/>
          </a:pPr>
          <a:r>
            <a:rPr lang="sv-SE" b="1" i="0" dirty="0" err="1"/>
            <a:t>Targeting</a:t>
          </a:r>
          <a:r>
            <a:rPr lang="en-US" b="1" i="0" dirty="0"/>
            <a:t>:</a:t>
          </a:r>
          <a:r>
            <a:rPr lang="en-US" b="0" i="0" dirty="0"/>
            <a:t> Ensuring that all aspects of the business are consistent with the vision.</a:t>
          </a:r>
        </a:p>
        <a:p>
          <a:pPr>
            <a:buFont typeface="+mj-lt"/>
            <a:buAutoNum type="arabicPeriod"/>
          </a:pPr>
          <a:r>
            <a:rPr lang="en-US" b="1" i="0" dirty="0"/>
            <a:t>Communication:</a:t>
          </a:r>
          <a:r>
            <a:rPr lang="en-US" b="0" i="0" dirty="0"/>
            <a:t> Effectively connecting the vision to employees, investors, and stakeholders.</a:t>
          </a:r>
          <a:endParaRPr lang="en-US" b="0" dirty="0"/>
        </a:p>
      </dgm:t>
    </dgm:pt>
    <dgm:pt modelId="{DB4E9FD1-6721-497F-9E49-13A7CDF6DFE5}" type="parTrans" cxnId="{A70E271E-D00B-4142-8839-26F150D78300}">
      <dgm:prSet/>
      <dgm:spPr/>
      <dgm:t>
        <a:bodyPr/>
        <a:lstStyle/>
        <a:p>
          <a:endParaRPr lang="en-US"/>
        </a:p>
      </dgm:t>
    </dgm:pt>
    <dgm:pt modelId="{E2CD6A6E-1135-469B-B88D-813FBE7B392F}" type="sibTrans" cxnId="{A70E271E-D00B-4142-8839-26F150D78300}">
      <dgm:prSet/>
      <dgm:spPr/>
      <dgm:t>
        <a:bodyPr/>
        <a:lstStyle/>
        <a:p>
          <a:endParaRPr lang="en-US"/>
        </a:p>
      </dgm:t>
    </dgm:pt>
    <dgm:pt modelId="{271807CB-A636-40B9-B85F-585F13B2B897}" type="pres">
      <dgm:prSet presAssocID="{AE7C448A-078A-4FC4-BE8E-ACA2DA6C5904}" presName="vert0" presStyleCnt="0">
        <dgm:presLayoutVars>
          <dgm:dir/>
          <dgm:animOne val="branch"/>
          <dgm:animLvl val="lvl"/>
        </dgm:presLayoutVars>
      </dgm:prSet>
      <dgm:spPr/>
    </dgm:pt>
    <dgm:pt modelId="{442BE82F-93F6-4D49-B5ED-04B7E796297E}" type="pres">
      <dgm:prSet presAssocID="{A59FC886-AD8B-4FAD-B963-F6138663CD6D}" presName="thickLine" presStyleLbl="alignNode1" presStyleIdx="0" presStyleCnt="1"/>
      <dgm:spPr/>
    </dgm:pt>
    <dgm:pt modelId="{154FD76E-A99E-42AB-9B31-AAC7B196C7AC}" type="pres">
      <dgm:prSet presAssocID="{A59FC886-AD8B-4FAD-B963-F6138663CD6D}" presName="horz1" presStyleCnt="0"/>
      <dgm:spPr/>
    </dgm:pt>
    <dgm:pt modelId="{A8B5D950-38B0-4E04-9EBD-4BD48C14F93B}" type="pres">
      <dgm:prSet presAssocID="{A59FC886-AD8B-4FAD-B963-F6138663CD6D}" presName="tx1" presStyleLbl="revTx" presStyleIdx="0" presStyleCnt="1"/>
      <dgm:spPr/>
    </dgm:pt>
    <dgm:pt modelId="{1DD160E1-308D-4C4B-AF74-EBE7A3DB5D6D}" type="pres">
      <dgm:prSet presAssocID="{A59FC886-AD8B-4FAD-B963-F6138663CD6D}" presName="vert1" presStyleCnt="0"/>
      <dgm:spPr/>
    </dgm:pt>
  </dgm:ptLst>
  <dgm:cxnLst>
    <dgm:cxn modelId="{A70E271E-D00B-4142-8839-26F150D78300}" srcId="{AE7C448A-078A-4FC4-BE8E-ACA2DA6C5904}" destId="{A59FC886-AD8B-4FAD-B963-F6138663CD6D}" srcOrd="0" destOrd="0" parTransId="{DB4E9FD1-6721-497F-9E49-13A7CDF6DFE5}" sibTransId="{E2CD6A6E-1135-469B-B88D-813FBE7B392F}"/>
    <dgm:cxn modelId="{B1FA1669-62CA-436B-9384-206DE53D0585}" type="presOf" srcId="{AE7C448A-078A-4FC4-BE8E-ACA2DA6C5904}" destId="{271807CB-A636-40B9-B85F-585F13B2B897}" srcOrd="0" destOrd="0" presId="urn:microsoft.com/office/officeart/2008/layout/LinedList"/>
    <dgm:cxn modelId="{A68539B4-2B59-49BF-820B-0E8191339742}" type="presOf" srcId="{A59FC886-AD8B-4FAD-B963-F6138663CD6D}" destId="{A8B5D950-38B0-4E04-9EBD-4BD48C14F93B}" srcOrd="0" destOrd="0" presId="urn:microsoft.com/office/officeart/2008/layout/LinedList"/>
    <dgm:cxn modelId="{FB1437E7-5597-45B9-A68D-A9658EFE042D}" type="presParOf" srcId="{271807CB-A636-40B9-B85F-585F13B2B897}" destId="{442BE82F-93F6-4D49-B5ED-04B7E796297E}" srcOrd="0" destOrd="0" presId="urn:microsoft.com/office/officeart/2008/layout/LinedList"/>
    <dgm:cxn modelId="{47B79F1D-DE17-4CAC-B726-74B72BB6AED3}" type="presParOf" srcId="{271807CB-A636-40B9-B85F-585F13B2B897}" destId="{154FD76E-A99E-42AB-9B31-AAC7B196C7AC}" srcOrd="1" destOrd="0" presId="urn:microsoft.com/office/officeart/2008/layout/LinedList"/>
    <dgm:cxn modelId="{B88E40CE-29C1-4FC3-81BE-C6DB561BCF45}" type="presParOf" srcId="{154FD76E-A99E-42AB-9B31-AAC7B196C7AC}" destId="{A8B5D950-38B0-4E04-9EBD-4BD48C14F93B}" srcOrd="0" destOrd="0" presId="urn:microsoft.com/office/officeart/2008/layout/LinedList"/>
    <dgm:cxn modelId="{FE988421-0FCE-475F-8BA0-B3FABF916541}" type="presParOf" srcId="{154FD76E-A99E-42AB-9B31-AAC7B196C7AC}" destId="{1DD160E1-308D-4C4B-AF74-EBE7A3DB5D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DDB16B-1545-42DB-A9D6-0166F60A2C2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9C062F2-FD29-4C3F-BE14-B827660C9113}">
      <dgm:prSet/>
      <dgm:spPr/>
      <dgm:t>
        <a:bodyPr/>
        <a:lstStyle/>
        <a:p>
          <a:pPr>
            <a:lnSpc>
              <a:spcPct val="100000"/>
            </a:lnSpc>
          </a:pPr>
          <a:r>
            <a:rPr lang="en-US"/>
            <a:t>Write in the quote or agreement that you have F tax.</a:t>
          </a:r>
        </a:p>
      </dgm:t>
    </dgm:pt>
    <dgm:pt modelId="{C24D9710-4444-482A-A654-9EFCBF131E8C}" type="parTrans" cxnId="{36410E86-FE5A-4F8E-B96F-49A8BD456098}">
      <dgm:prSet/>
      <dgm:spPr/>
      <dgm:t>
        <a:bodyPr/>
        <a:lstStyle/>
        <a:p>
          <a:endParaRPr lang="en-US"/>
        </a:p>
      </dgm:t>
    </dgm:pt>
    <dgm:pt modelId="{DB3C399E-51CA-42E6-A84A-0B3376F2A1A9}" type="sibTrans" cxnId="{36410E86-FE5A-4F8E-B96F-49A8BD456098}">
      <dgm:prSet/>
      <dgm:spPr/>
      <dgm:t>
        <a:bodyPr/>
        <a:lstStyle/>
        <a:p>
          <a:pPr>
            <a:lnSpc>
              <a:spcPct val="100000"/>
            </a:lnSpc>
          </a:pPr>
          <a:endParaRPr lang="en-US"/>
        </a:p>
      </dgm:t>
    </dgm:pt>
    <dgm:pt modelId="{5FC0B3AD-A565-4DD7-9686-3228C81ADEEB}">
      <dgm:prSet/>
      <dgm:spPr/>
      <dgm:t>
        <a:bodyPr/>
        <a:lstStyle/>
        <a:p>
          <a:pPr>
            <a:lnSpc>
              <a:spcPct val="100000"/>
            </a:lnSpc>
          </a:pPr>
          <a:r>
            <a:rPr lang="en-US" dirty="0"/>
            <a:t>Your F tax can be revoked</a:t>
          </a:r>
        </a:p>
      </dgm:t>
    </dgm:pt>
    <dgm:pt modelId="{30D50847-BB71-4754-A544-9E2BE598AD74}" type="parTrans" cxnId="{379D4AD1-13F1-4A21-91B9-32F7DCE56DE6}">
      <dgm:prSet/>
      <dgm:spPr/>
      <dgm:t>
        <a:bodyPr/>
        <a:lstStyle/>
        <a:p>
          <a:endParaRPr lang="en-US"/>
        </a:p>
      </dgm:t>
    </dgm:pt>
    <dgm:pt modelId="{095934DA-45B8-405C-B9D0-8B4250A95657}" type="sibTrans" cxnId="{379D4AD1-13F1-4A21-91B9-32F7DCE56DE6}">
      <dgm:prSet/>
      <dgm:spPr/>
      <dgm:t>
        <a:bodyPr/>
        <a:lstStyle/>
        <a:p>
          <a:endParaRPr lang="en-US"/>
        </a:p>
      </dgm:t>
    </dgm:pt>
    <dgm:pt modelId="{50592846-ADD4-43E7-8C5D-5E83216AC36E}" type="pres">
      <dgm:prSet presAssocID="{B0DDB16B-1545-42DB-A9D6-0166F60A2C25}" presName="root" presStyleCnt="0">
        <dgm:presLayoutVars>
          <dgm:dir/>
          <dgm:resizeHandles val="exact"/>
        </dgm:presLayoutVars>
      </dgm:prSet>
      <dgm:spPr/>
    </dgm:pt>
    <dgm:pt modelId="{E702431C-E046-483A-8AE0-BA04697C88FD}" type="pres">
      <dgm:prSet presAssocID="{B0DDB16B-1545-42DB-A9D6-0166F60A2C25}" presName="container" presStyleCnt="0">
        <dgm:presLayoutVars>
          <dgm:dir/>
          <dgm:resizeHandles val="exact"/>
        </dgm:presLayoutVars>
      </dgm:prSet>
      <dgm:spPr/>
    </dgm:pt>
    <dgm:pt modelId="{BC49B5C2-1F7D-45B4-AC18-A7D40D21F970}" type="pres">
      <dgm:prSet presAssocID="{B9C062F2-FD29-4C3F-BE14-B827660C9113}" presName="compNode" presStyleCnt="0"/>
      <dgm:spPr/>
    </dgm:pt>
    <dgm:pt modelId="{1FC38E09-5937-4CB5-9855-76A70EEB1CD0}" type="pres">
      <dgm:prSet presAssocID="{B9C062F2-FD29-4C3F-BE14-B827660C9113}" presName="iconBgRect" presStyleLbl="bgShp" presStyleIdx="0" presStyleCnt="2"/>
      <dgm:spPr/>
    </dgm:pt>
    <dgm:pt modelId="{0EEBA476-FFED-4025-AC43-9325B84F872E}" type="pres">
      <dgm:prSet presAssocID="{B9C062F2-FD29-4C3F-BE14-B827660C911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kument"/>
        </a:ext>
      </dgm:extLst>
    </dgm:pt>
    <dgm:pt modelId="{0FC03B1B-6B8B-469E-900D-CB80A5C0E1E1}" type="pres">
      <dgm:prSet presAssocID="{B9C062F2-FD29-4C3F-BE14-B827660C9113}" presName="spaceRect" presStyleCnt="0"/>
      <dgm:spPr/>
    </dgm:pt>
    <dgm:pt modelId="{F5F9B466-81BA-41CA-B62B-10804B994F7E}" type="pres">
      <dgm:prSet presAssocID="{B9C062F2-FD29-4C3F-BE14-B827660C9113}" presName="textRect" presStyleLbl="revTx" presStyleIdx="0" presStyleCnt="2">
        <dgm:presLayoutVars>
          <dgm:chMax val="1"/>
          <dgm:chPref val="1"/>
        </dgm:presLayoutVars>
      </dgm:prSet>
      <dgm:spPr/>
    </dgm:pt>
    <dgm:pt modelId="{B42EF3C3-B2CD-4F5E-8C96-2657FCFC3E64}" type="pres">
      <dgm:prSet presAssocID="{DB3C399E-51CA-42E6-A84A-0B3376F2A1A9}" presName="sibTrans" presStyleLbl="sibTrans2D1" presStyleIdx="0" presStyleCnt="0"/>
      <dgm:spPr/>
    </dgm:pt>
    <dgm:pt modelId="{EAB5E93D-AACE-489C-B3EF-12A91009F5E5}" type="pres">
      <dgm:prSet presAssocID="{5FC0B3AD-A565-4DD7-9686-3228C81ADEEB}" presName="compNode" presStyleCnt="0"/>
      <dgm:spPr/>
    </dgm:pt>
    <dgm:pt modelId="{CCB12626-1679-4EB4-B0D6-926F8B908D2A}" type="pres">
      <dgm:prSet presAssocID="{5FC0B3AD-A565-4DD7-9686-3228C81ADEEB}" presName="iconBgRect" presStyleLbl="bgShp" presStyleIdx="1" presStyleCnt="2"/>
      <dgm:spPr/>
    </dgm:pt>
    <dgm:pt modelId="{6AC09C5D-4C87-43E8-88AB-13A032B32682}" type="pres">
      <dgm:prSet presAssocID="{5FC0B3AD-A565-4DD7-9686-3228C81ADE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o sign"/>
        </a:ext>
      </dgm:extLst>
    </dgm:pt>
    <dgm:pt modelId="{0C50F8FD-9B8C-44D1-AC4F-383320E7BD76}" type="pres">
      <dgm:prSet presAssocID="{5FC0B3AD-A565-4DD7-9686-3228C81ADEEB}" presName="spaceRect" presStyleCnt="0"/>
      <dgm:spPr/>
    </dgm:pt>
    <dgm:pt modelId="{17470E04-8B39-4AE8-8B36-EFAC361BC062}" type="pres">
      <dgm:prSet presAssocID="{5FC0B3AD-A565-4DD7-9686-3228C81ADEEB}" presName="textRect" presStyleLbl="revTx" presStyleIdx="1" presStyleCnt="2">
        <dgm:presLayoutVars>
          <dgm:chMax val="1"/>
          <dgm:chPref val="1"/>
        </dgm:presLayoutVars>
      </dgm:prSet>
      <dgm:spPr/>
    </dgm:pt>
  </dgm:ptLst>
  <dgm:cxnLst>
    <dgm:cxn modelId="{36410E86-FE5A-4F8E-B96F-49A8BD456098}" srcId="{B0DDB16B-1545-42DB-A9D6-0166F60A2C25}" destId="{B9C062F2-FD29-4C3F-BE14-B827660C9113}" srcOrd="0" destOrd="0" parTransId="{C24D9710-4444-482A-A654-9EFCBF131E8C}" sibTransId="{DB3C399E-51CA-42E6-A84A-0B3376F2A1A9}"/>
    <dgm:cxn modelId="{C85FD4C8-87E0-4EF6-82F4-B48CE8DB93CA}" type="presOf" srcId="{B0DDB16B-1545-42DB-A9D6-0166F60A2C25}" destId="{50592846-ADD4-43E7-8C5D-5E83216AC36E}" srcOrd="0" destOrd="0" presId="urn:microsoft.com/office/officeart/2018/2/layout/IconCircleList"/>
    <dgm:cxn modelId="{379D4AD1-13F1-4A21-91B9-32F7DCE56DE6}" srcId="{B0DDB16B-1545-42DB-A9D6-0166F60A2C25}" destId="{5FC0B3AD-A565-4DD7-9686-3228C81ADEEB}" srcOrd="1" destOrd="0" parTransId="{30D50847-BB71-4754-A544-9E2BE598AD74}" sibTransId="{095934DA-45B8-405C-B9D0-8B4250A95657}"/>
    <dgm:cxn modelId="{92FCD2E1-BD42-43E5-B57B-25FCA8B75765}" type="presOf" srcId="{B9C062F2-FD29-4C3F-BE14-B827660C9113}" destId="{F5F9B466-81BA-41CA-B62B-10804B994F7E}" srcOrd="0" destOrd="0" presId="urn:microsoft.com/office/officeart/2018/2/layout/IconCircleList"/>
    <dgm:cxn modelId="{369811E3-3F67-4984-97A6-6DAEB083EB75}" type="presOf" srcId="{5FC0B3AD-A565-4DD7-9686-3228C81ADEEB}" destId="{17470E04-8B39-4AE8-8B36-EFAC361BC062}" srcOrd="0" destOrd="0" presId="urn:microsoft.com/office/officeart/2018/2/layout/IconCircleList"/>
    <dgm:cxn modelId="{1186F2E8-E039-4FF9-AC7E-178170A4B856}" type="presOf" srcId="{DB3C399E-51CA-42E6-A84A-0B3376F2A1A9}" destId="{B42EF3C3-B2CD-4F5E-8C96-2657FCFC3E64}" srcOrd="0" destOrd="0" presId="urn:microsoft.com/office/officeart/2018/2/layout/IconCircleList"/>
    <dgm:cxn modelId="{AECC9F91-0A14-406A-9C77-1B1D24F9E4F0}" type="presParOf" srcId="{50592846-ADD4-43E7-8C5D-5E83216AC36E}" destId="{E702431C-E046-483A-8AE0-BA04697C88FD}" srcOrd="0" destOrd="0" presId="urn:microsoft.com/office/officeart/2018/2/layout/IconCircleList"/>
    <dgm:cxn modelId="{EA91621B-7319-4570-A67E-B683C31EA0AE}" type="presParOf" srcId="{E702431C-E046-483A-8AE0-BA04697C88FD}" destId="{BC49B5C2-1F7D-45B4-AC18-A7D40D21F970}" srcOrd="0" destOrd="0" presId="urn:microsoft.com/office/officeart/2018/2/layout/IconCircleList"/>
    <dgm:cxn modelId="{7954B37E-AA30-4FF6-95A8-5E1F2D8C342E}" type="presParOf" srcId="{BC49B5C2-1F7D-45B4-AC18-A7D40D21F970}" destId="{1FC38E09-5937-4CB5-9855-76A70EEB1CD0}" srcOrd="0" destOrd="0" presId="urn:microsoft.com/office/officeart/2018/2/layout/IconCircleList"/>
    <dgm:cxn modelId="{29C09A91-7273-40E2-8405-949E25C6B59C}" type="presParOf" srcId="{BC49B5C2-1F7D-45B4-AC18-A7D40D21F970}" destId="{0EEBA476-FFED-4025-AC43-9325B84F872E}" srcOrd="1" destOrd="0" presId="urn:microsoft.com/office/officeart/2018/2/layout/IconCircleList"/>
    <dgm:cxn modelId="{E8E298F4-0467-4005-BE6E-3907E23A3B5A}" type="presParOf" srcId="{BC49B5C2-1F7D-45B4-AC18-A7D40D21F970}" destId="{0FC03B1B-6B8B-469E-900D-CB80A5C0E1E1}" srcOrd="2" destOrd="0" presId="urn:microsoft.com/office/officeart/2018/2/layout/IconCircleList"/>
    <dgm:cxn modelId="{6707AD1F-9259-4D61-9525-150EFBCD8498}" type="presParOf" srcId="{BC49B5C2-1F7D-45B4-AC18-A7D40D21F970}" destId="{F5F9B466-81BA-41CA-B62B-10804B994F7E}" srcOrd="3" destOrd="0" presId="urn:microsoft.com/office/officeart/2018/2/layout/IconCircleList"/>
    <dgm:cxn modelId="{C2B85B1F-78DA-41EF-9762-61F8CDC1D23F}" type="presParOf" srcId="{E702431C-E046-483A-8AE0-BA04697C88FD}" destId="{B42EF3C3-B2CD-4F5E-8C96-2657FCFC3E64}" srcOrd="1" destOrd="0" presId="urn:microsoft.com/office/officeart/2018/2/layout/IconCircleList"/>
    <dgm:cxn modelId="{2216B782-B887-4F51-B488-41383FCEC488}" type="presParOf" srcId="{E702431C-E046-483A-8AE0-BA04697C88FD}" destId="{EAB5E93D-AACE-489C-B3EF-12A91009F5E5}" srcOrd="2" destOrd="0" presId="urn:microsoft.com/office/officeart/2018/2/layout/IconCircleList"/>
    <dgm:cxn modelId="{ED5F6E26-32A9-4CF7-B93D-8FB653AA341F}" type="presParOf" srcId="{EAB5E93D-AACE-489C-B3EF-12A91009F5E5}" destId="{CCB12626-1679-4EB4-B0D6-926F8B908D2A}" srcOrd="0" destOrd="0" presId="urn:microsoft.com/office/officeart/2018/2/layout/IconCircleList"/>
    <dgm:cxn modelId="{06E0F793-2943-43C3-90D0-F6CE8A3160C0}" type="presParOf" srcId="{EAB5E93D-AACE-489C-B3EF-12A91009F5E5}" destId="{6AC09C5D-4C87-43E8-88AB-13A032B32682}" srcOrd="1" destOrd="0" presId="urn:microsoft.com/office/officeart/2018/2/layout/IconCircleList"/>
    <dgm:cxn modelId="{E54E02BE-E320-474E-B36C-559BFEBE5B4F}" type="presParOf" srcId="{EAB5E93D-AACE-489C-B3EF-12A91009F5E5}" destId="{0C50F8FD-9B8C-44D1-AC4F-383320E7BD76}" srcOrd="2" destOrd="0" presId="urn:microsoft.com/office/officeart/2018/2/layout/IconCircleList"/>
    <dgm:cxn modelId="{1F55588A-0F30-4D85-BD22-36AB3BB04AB3}" type="presParOf" srcId="{EAB5E93D-AACE-489C-B3EF-12A91009F5E5}" destId="{17470E04-8B39-4AE8-8B36-EFAC361BC06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A2EA31-5C8F-46FC-9B2E-AC680C1448A5}" type="doc">
      <dgm:prSet loTypeId="urn:microsoft.com/office/officeart/2018/2/layout/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0071B4E6-FA3D-49F1-A248-3043710280A5}">
      <dgm:prSet/>
      <dgm:spPr/>
      <dgm:t>
        <a:bodyPr/>
        <a:lstStyle/>
        <a:p>
          <a:pPr>
            <a:defRPr b="1"/>
          </a:pPr>
          <a:r>
            <a:rPr lang="en-US"/>
            <a:t>If you have a sole proprietorship, you must pay the social security contributions yourself in the form of personal contributions. Personal charges must be paid on income from active business activities.</a:t>
          </a:r>
        </a:p>
      </dgm:t>
    </dgm:pt>
    <dgm:pt modelId="{12E33CC4-EE4A-400E-9C32-1ADB2F64C3A9}" type="parTrans" cxnId="{EBF62522-4610-496D-A571-C91D2EEF9CE8}">
      <dgm:prSet/>
      <dgm:spPr/>
      <dgm:t>
        <a:bodyPr/>
        <a:lstStyle/>
        <a:p>
          <a:endParaRPr lang="en-US"/>
        </a:p>
      </dgm:t>
    </dgm:pt>
    <dgm:pt modelId="{FA0628F2-A25A-4EC6-9DBF-703933C0E3C2}" type="sibTrans" cxnId="{EBF62522-4610-496D-A571-C91D2EEF9CE8}">
      <dgm:prSet/>
      <dgm:spPr/>
      <dgm:t>
        <a:bodyPr/>
        <a:lstStyle/>
        <a:p>
          <a:endParaRPr lang="en-US"/>
        </a:p>
      </dgm:t>
    </dgm:pt>
    <dgm:pt modelId="{BFDFFF2E-FAD2-4F76-BF77-EEC8D2204BB3}">
      <dgm:prSet/>
      <dgm:spPr/>
      <dgm:t>
        <a:bodyPr/>
        <a:lstStyle/>
        <a:p>
          <a:pPr>
            <a:defRPr b="1"/>
          </a:pPr>
          <a:r>
            <a:rPr lang="en-US"/>
            <a:t>What is used for?</a:t>
          </a:r>
        </a:p>
      </dgm:t>
    </dgm:pt>
    <dgm:pt modelId="{ECC8AD90-C718-4417-9483-3480D98B3D5E}" type="parTrans" cxnId="{F658489B-3B02-40BF-ADA9-86C99E6B60D0}">
      <dgm:prSet/>
      <dgm:spPr/>
      <dgm:t>
        <a:bodyPr/>
        <a:lstStyle/>
        <a:p>
          <a:endParaRPr lang="en-US"/>
        </a:p>
      </dgm:t>
    </dgm:pt>
    <dgm:pt modelId="{72FE07E5-DA6E-451B-9F43-E7B075298188}" type="sibTrans" cxnId="{F658489B-3B02-40BF-ADA9-86C99E6B60D0}">
      <dgm:prSet/>
      <dgm:spPr/>
      <dgm:t>
        <a:bodyPr/>
        <a:lstStyle/>
        <a:p>
          <a:endParaRPr lang="en-US"/>
        </a:p>
      </dgm:t>
    </dgm:pt>
    <dgm:pt modelId="{84345130-903A-4E5F-B574-B2A3F6647387}">
      <dgm:prSet/>
      <dgm:spPr/>
      <dgm:t>
        <a:bodyPr/>
        <a:lstStyle/>
        <a:p>
          <a:r>
            <a:rPr lang="en-US"/>
            <a:t>Old-age pension contribution 10.21%</a:t>
          </a:r>
        </a:p>
      </dgm:t>
    </dgm:pt>
    <dgm:pt modelId="{27B74DA3-D2D2-4FED-9A80-8DAB2AB84388}" type="parTrans" cxnId="{8B4928E8-CAEF-429E-B90D-40864B3A140F}">
      <dgm:prSet/>
      <dgm:spPr/>
      <dgm:t>
        <a:bodyPr/>
        <a:lstStyle/>
        <a:p>
          <a:endParaRPr lang="en-US"/>
        </a:p>
      </dgm:t>
    </dgm:pt>
    <dgm:pt modelId="{55FDEC6C-0283-4575-B3A8-E982EA0FF165}" type="sibTrans" cxnId="{8B4928E8-CAEF-429E-B90D-40864B3A140F}">
      <dgm:prSet/>
      <dgm:spPr/>
      <dgm:t>
        <a:bodyPr/>
        <a:lstStyle/>
        <a:p>
          <a:endParaRPr lang="en-US"/>
        </a:p>
      </dgm:t>
    </dgm:pt>
    <dgm:pt modelId="{ABF1BA78-FFA1-4F40-91F7-B7CF60123B4D}">
      <dgm:prSet/>
      <dgm:spPr/>
      <dgm:t>
        <a:bodyPr/>
        <a:lstStyle/>
        <a:p>
          <a:r>
            <a:rPr lang="en-US"/>
            <a:t>Survivor's pension contribution 0.60%</a:t>
          </a:r>
        </a:p>
      </dgm:t>
    </dgm:pt>
    <dgm:pt modelId="{0E697F96-B021-43E2-81BC-10E6FEC2D79B}" type="parTrans" cxnId="{C9721242-5FF4-4A93-A542-CA3DA09CC822}">
      <dgm:prSet/>
      <dgm:spPr/>
      <dgm:t>
        <a:bodyPr/>
        <a:lstStyle/>
        <a:p>
          <a:endParaRPr lang="en-US"/>
        </a:p>
      </dgm:t>
    </dgm:pt>
    <dgm:pt modelId="{574452A3-0B90-4DF7-83AE-0716B868303C}" type="sibTrans" cxnId="{C9721242-5FF4-4A93-A542-CA3DA09CC822}">
      <dgm:prSet/>
      <dgm:spPr/>
      <dgm:t>
        <a:bodyPr/>
        <a:lstStyle/>
        <a:p>
          <a:endParaRPr lang="en-US"/>
        </a:p>
      </dgm:t>
    </dgm:pt>
    <dgm:pt modelId="{AE1C9DA6-D070-40ED-A4C1-D2BDA9262E26}">
      <dgm:prSet/>
      <dgm:spPr/>
      <dgm:t>
        <a:bodyPr/>
        <a:lstStyle/>
        <a:p>
          <a:r>
            <a:rPr lang="en-US" dirty="0"/>
            <a:t>Health insurance fee 3.64%</a:t>
          </a:r>
        </a:p>
      </dgm:t>
    </dgm:pt>
    <dgm:pt modelId="{5A615C63-C341-4064-8F9B-1CA162C94C1A}" type="parTrans" cxnId="{EE18D9E0-4D6B-4812-877A-E875C66B0A20}">
      <dgm:prSet/>
      <dgm:spPr/>
      <dgm:t>
        <a:bodyPr/>
        <a:lstStyle/>
        <a:p>
          <a:endParaRPr lang="en-US"/>
        </a:p>
      </dgm:t>
    </dgm:pt>
    <dgm:pt modelId="{231F5BB1-5CC1-4F46-9CE5-BA42D2BD3D7C}" type="sibTrans" cxnId="{EE18D9E0-4D6B-4812-877A-E875C66B0A20}">
      <dgm:prSet/>
      <dgm:spPr/>
      <dgm:t>
        <a:bodyPr/>
        <a:lstStyle/>
        <a:p>
          <a:endParaRPr lang="en-US"/>
        </a:p>
      </dgm:t>
    </dgm:pt>
    <dgm:pt modelId="{F73EF07B-FACE-4609-8CC3-AB3800D0112A}">
      <dgm:prSet/>
      <dgm:spPr/>
      <dgm:t>
        <a:bodyPr/>
        <a:lstStyle/>
        <a:p>
          <a:r>
            <a:rPr lang="en-US"/>
            <a:t>Workers' compensation fee 0.20%</a:t>
          </a:r>
        </a:p>
      </dgm:t>
    </dgm:pt>
    <dgm:pt modelId="{5DEB46FA-E179-4C58-A4C2-2421E0224088}" type="parTrans" cxnId="{592DE38C-2D2F-4EB9-AAED-5198B722B434}">
      <dgm:prSet/>
      <dgm:spPr/>
      <dgm:t>
        <a:bodyPr/>
        <a:lstStyle/>
        <a:p>
          <a:endParaRPr lang="en-US"/>
        </a:p>
      </dgm:t>
    </dgm:pt>
    <dgm:pt modelId="{282EE234-6EBC-4F35-A74A-F8E1F3EFC336}" type="sibTrans" cxnId="{592DE38C-2D2F-4EB9-AAED-5198B722B434}">
      <dgm:prSet/>
      <dgm:spPr/>
      <dgm:t>
        <a:bodyPr/>
        <a:lstStyle/>
        <a:p>
          <a:endParaRPr lang="en-US"/>
        </a:p>
      </dgm:t>
    </dgm:pt>
    <dgm:pt modelId="{29A390AF-A1AC-4A9B-B75D-CAC68EEEBEFA}">
      <dgm:prSet/>
      <dgm:spPr/>
      <dgm:t>
        <a:bodyPr/>
        <a:lstStyle/>
        <a:p>
          <a:r>
            <a:rPr lang="en-US"/>
            <a:t>Parental insurance fee 2.60%</a:t>
          </a:r>
        </a:p>
      </dgm:t>
    </dgm:pt>
    <dgm:pt modelId="{3AC9992A-34C5-43D9-9B24-4D199346C0DC}" type="parTrans" cxnId="{B68C6A42-85C9-4618-9690-7677C5A06E3E}">
      <dgm:prSet/>
      <dgm:spPr/>
      <dgm:t>
        <a:bodyPr/>
        <a:lstStyle/>
        <a:p>
          <a:endParaRPr lang="en-US"/>
        </a:p>
      </dgm:t>
    </dgm:pt>
    <dgm:pt modelId="{1849AE62-916D-4A40-A38B-B90F05D4386B}" type="sibTrans" cxnId="{B68C6A42-85C9-4618-9690-7677C5A06E3E}">
      <dgm:prSet/>
      <dgm:spPr/>
      <dgm:t>
        <a:bodyPr/>
        <a:lstStyle/>
        <a:p>
          <a:endParaRPr lang="en-US"/>
        </a:p>
      </dgm:t>
    </dgm:pt>
    <dgm:pt modelId="{2552AF45-16AA-4510-9904-418658E8CEF9}">
      <dgm:prSet/>
      <dgm:spPr/>
      <dgm:t>
        <a:bodyPr/>
        <a:lstStyle/>
        <a:p>
          <a:r>
            <a:rPr lang="en-US" dirty="0"/>
            <a:t>Labor market fee 0.10%</a:t>
          </a:r>
        </a:p>
      </dgm:t>
    </dgm:pt>
    <dgm:pt modelId="{95177BA5-CCCE-429E-B391-C4C981E8BD03}" type="parTrans" cxnId="{DBDC0EF6-6AEF-475C-90CF-CB3DB246F0A7}">
      <dgm:prSet/>
      <dgm:spPr/>
      <dgm:t>
        <a:bodyPr/>
        <a:lstStyle/>
        <a:p>
          <a:endParaRPr lang="en-US"/>
        </a:p>
      </dgm:t>
    </dgm:pt>
    <dgm:pt modelId="{8F8B46A9-92E6-45CA-B951-DC562CA27695}" type="sibTrans" cxnId="{DBDC0EF6-6AEF-475C-90CF-CB3DB246F0A7}">
      <dgm:prSet/>
      <dgm:spPr/>
      <dgm:t>
        <a:bodyPr/>
        <a:lstStyle/>
        <a:p>
          <a:endParaRPr lang="en-US"/>
        </a:p>
      </dgm:t>
    </dgm:pt>
    <dgm:pt modelId="{477A4229-C63B-4487-BF9A-8A84504E8AB8}">
      <dgm:prSet/>
      <dgm:spPr/>
      <dgm:t>
        <a:bodyPr/>
        <a:lstStyle/>
        <a:p>
          <a:r>
            <a:rPr lang="en-US"/>
            <a:t>General payroll tax 11.62%</a:t>
          </a:r>
        </a:p>
      </dgm:t>
    </dgm:pt>
    <dgm:pt modelId="{4462FEF0-4663-4E41-BD47-EDCC7E92DDC5}" type="parTrans" cxnId="{4D628D6D-C625-4C29-A421-4141FD4409F9}">
      <dgm:prSet/>
      <dgm:spPr/>
      <dgm:t>
        <a:bodyPr/>
        <a:lstStyle/>
        <a:p>
          <a:endParaRPr lang="en-US"/>
        </a:p>
      </dgm:t>
    </dgm:pt>
    <dgm:pt modelId="{9CE0C12D-95D2-4A6D-83FC-19E1C8193CF2}" type="sibTrans" cxnId="{4D628D6D-C625-4C29-A421-4141FD4409F9}">
      <dgm:prSet/>
      <dgm:spPr/>
      <dgm:t>
        <a:bodyPr/>
        <a:lstStyle/>
        <a:p>
          <a:endParaRPr lang="en-US"/>
        </a:p>
      </dgm:t>
    </dgm:pt>
    <dgm:pt modelId="{7F25C0A9-D627-4872-9F8F-DCB2331E99B6}">
      <dgm:prSet/>
      <dgm:spPr/>
      <dgm:t>
        <a:bodyPr/>
        <a:lstStyle/>
        <a:p>
          <a:r>
            <a:rPr lang="en-US"/>
            <a:t>Total 28.97%</a:t>
          </a:r>
        </a:p>
      </dgm:t>
    </dgm:pt>
    <dgm:pt modelId="{0249B915-6380-4B60-B183-9606E73886A2}" type="parTrans" cxnId="{1E0F35D2-F223-4002-9D80-884623C5F8DF}">
      <dgm:prSet/>
      <dgm:spPr/>
      <dgm:t>
        <a:bodyPr/>
        <a:lstStyle/>
        <a:p>
          <a:endParaRPr lang="en-US"/>
        </a:p>
      </dgm:t>
    </dgm:pt>
    <dgm:pt modelId="{06637F9B-A9E5-4B40-82D6-FC3AEBA603B9}" type="sibTrans" cxnId="{1E0F35D2-F223-4002-9D80-884623C5F8DF}">
      <dgm:prSet/>
      <dgm:spPr/>
      <dgm:t>
        <a:bodyPr/>
        <a:lstStyle/>
        <a:p>
          <a:endParaRPr lang="en-US"/>
        </a:p>
      </dgm:t>
    </dgm:pt>
    <dgm:pt modelId="{DCB52FDD-D29E-430A-8839-9244B6E178A5}" type="pres">
      <dgm:prSet presAssocID="{5DA2EA31-5C8F-46FC-9B2E-AC680C1448A5}" presName="root" presStyleCnt="0">
        <dgm:presLayoutVars>
          <dgm:dir/>
          <dgm:resizeHandles val="exact"/>
        </dgm:presLayoutVars>
      </dgm:prSet>
      <dgm:spPr/>
    </dgm:pt>
    <dgm:pt modelId="{400101FF-1543-4740-A039-E9140DF0C8A9}" type="pres">
      <dgm:prSet presAssocID="{0071B4E6-FA3D-49F1-A248-3043710280A5}" presName="compNode" presStyleCnt="0"/>
      <dgm:spPr/>
    </dgm:pt>
    <dgm:pt modelId="{036170C6-AAAD-4F0D-A697-90C4E4E2859C}" type="pres">
      <dgm:prSet presAssocID="{0071B4E6-FA3D-49F1-A248-3043710280A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308025ED-C83D-47C8-B7BF-26BFEFEF6D89}" type="pres">
      <dgm:prSet presAssocID="{0071B4E6-FA3D-49F1-A248-3043710280A5}" presName="iconSpace" presStyleCnt="0"/>
      <dgm:spPr/>
    </dgm:pt>
    <dgm:pt modelId="{79F42578-40EE-4539-82B6-2FCCE8639DB1}" type="pres">
      <dgm:prSet presAssocID="{0071B4E6-FA3D-49F1-A248-3043710280A5}" presName="parTx" presStyleLbl="revTx" presStyleIdx="0" presStyleCnt="4">
        <dgm:presLayoutVars>
          <dgm:chMax val="0"/>
          <dgm:chPref val="0"/>
        </dgm:presLayoutVars>
      </dgm:prSet>
      <dgm:spPr/>
    </dgm:pt>
    <dgm:pt modelId="{8B54240B-BA33-48DA-A6A1-E842A084CB77}" type="pres">
      <dgm:prSet presAssocID="{0071B4E6-FA3D-49F1-A248-3043710280A5}" presName="txSpace" presStyleCnt="0"/>
      <dgm:spPr/>
    </dgm:pt>
    <dgm:pt modelId="{1322980D-6283-4327-B639-96EED5268E5D}" type="pres">
      <dgm:prSet presAssocID="{0071B4E6-FA3D-49F1-A248-3043710280A5}" presName="desTx" presStyleLbl="revTx" presStyleIdx="1" presStyleCnt="4">
        <dgm:presLayoutVars/>
      </dgm:prSet>
      <dgm:spPr/>
    </dgm:pt>
    <dgm:pt modelId="{0F6DAC02-380E-48E9-B98F-7D2E43085A69}" type="pres">
      <dgm:prSet presAssocID="{FA0628F2-A25A-4EC6-9DBF-703933C0E3C2}" presName="sibTrans" presStyleCnt="0"/>
      <dgm:spPr/>
    </dgm:pt>
    <dgm:pt modelId="{E431EFDF-EF29-432C-8F35-E1D9C1E6D3F9}" type="pres">
      <dgm:prSet presAssocID="{BFDFFF2E-FAD2-4F76-BF77-EEC8D2204BB3}" presName="compNode" presStyleCnt="0"/>
      <dgm:spPr/>
    </dgm:pt>
    <dgm:pt modelId="{51C8C4D2-768B-4EFC-A030-8C35B7AF07BE}" type="pres">
      <dgm:prSet presAssocID="{BFDFFF2E-FAD2-4F76-BF77-EEC8D2204BB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358B7AC6-FA50-4D21-9826-FBDAFFDD9F76}" type="pres">
      <dgm:prSet presAssocID="{BFDFFF2E-FAD2-4F76-BF77-EEC8D2204BB3}" presName="iconSpace" presStyleCnt="0"/>
      <dgm:spPr/>
    </dgm:pt>
    <dgm:pt modelId="{135E8991-51C7-4380-9070-4E92C087B800}" type="pres">
      <dgm:prSet presAssocID="{BFDFFF2E-FAD2-4F76-BF77-EEC8D2204BB3}" presName="parTx" presStyleLbl="revTx" presStyleIdx="2" presStyleCnt="4">
        <dgm:presLayoutVars>
          <dgm:chMax val="0"/>
          <dgm:chPref val="0"/>
        </dgm:presLayoutVars>
      </dgm:prSet>
      <dgm:spPr/>
    </dgm:pt>
    <dgm:pt modelId="{95802E2A-52B8-4BD1-A724-07A55087C95C}" type="pres">
      <dgm:prSet presAssocID="{BFDFFF2E-FAD2-4F76-BF77-EEC8D2204BB3}" presName="txSpace" presStyleCnt="0"/>
      <dgm:spPr/>
    </dgm:pt>
    <dgm:pt modelId="{E1718343-FE1A-4622-B65E-CBF9EE8B8374}" type="pres">
      <dgm:prSet presAssocID="{BFDFFF2E-FAD2-4F76-BF77-EEC8D2204BB3}" presName="desTx" presStyleLbl="revTx" presStyleIdx="3" presStyleCnt="4">
        <dgm:presLayoutVars/>
      </dgm:prSet>
      <dgm:spPr/>
    </dgm:pt>
  </dgm:ptLst>
  <dgm:cxnLst>
    <dgm:cxn modelId="{23CF2F04-68A4-46BF-B2BD-9A89A56E36BC}" type="presOf" srcId="{ABF1BA78-FFA1-4F40-91F7-B7CF60123B4D}" destId="{E1718343-FE1A-4622-B65E-CBF9EE8B8374}" srcOrd="0" destOrd="1" presId="urn:microsoft.com/office/officeart/2018/2/layout/IconLabelDescriptionList"/>
    <dgm:cxn modelId="{EBF62522-4610-496D-A571-C91D2EEF9CE8}" srcId="{5DA2EA31-5C8F-46FC-9B2E-AC680C1448A5}" destId="{0071B4E6-FA3D-49F1-A248-3043710280A5}" srcOrd="0" destOrd="0" parTransId="{12E33CC4-EE4A-400E-9C32-1ADB2F64C3A9}" sibTransId="{FA0628F2-A25A-4EC6-9DBF-703933C0E3C2}"/>
    <dgm:cxn modelId="{74A53526-E5F9-4723-B1BD-6D70B6A7F069}" type="presOf" srcId="{AE1C9DA6-D070-40ED-A4C1-D2BDA9262E26}" destId="{E1718343-FE1A-4622-B65E-CBF9EE8B8374}" srcOrd="0" destOrd="2" presId="urn:microsoft.com/office/officeart/2018/2/layout/IconLabelDescriptionList"/>
    <dgm:cxn modelId="{C235072B-E1EB-40C2-951C-40FAA592C6C6}" type="presOf" srcId="{477A4229-C63B-4487-BF9A-8A84504E8AB8}" destId="{E1718343-FE1A-4622-B65E-CBF9EE8B8374}" srcOrd="0" destOrd="6" presId="urn:microsoft.com/office/officeart/2018/2/layout/IconLabelDescriptionList"/>
    <dgm:cxn modelId="{81CAD95F-ECF1-47D5-B4A7-EF1038888887}" type="presOf" srcId="{7F25C0A9-D627-4872-9F8F-DCB2331E99B6}" destId="{E1718343-FE1A-4622-B65E-CBF9EE8B8374}" srcOrd="0" destOrd="7" presId="urn:microsoft.com/office/officeart/2018/2/layout/IconLabelDescriptionList"/>
    <dgm:cxn modelId="{C9721242-5FF4-4A93-A542-CA3DA09CC822}" srcId="{BFDFFF2E-FAD2-4F76-BF77-EEC8D2204BB3}" destId="{ABF1BA78-FFA1-4F40-91F7-B7CF60123B4D}" srcOrd="1" destOrd="0" parTransId="{0E697F96-B021-43E2-81BC-10E6FEC2D79B}" sibTransId="{574452A3-0B90-4DF7-83AE-0716B868303C}"/>
    <dgm:cxn modelId="{B68C6A42-85C9-4618-9690-7677C5A06E3E}" srcId="{BFDFFF2E-FAD2-4F76-BF77-EEC8D2204BB3}" destId="{29A390AF-A1AC-4A9B-B75D-CAC68EEEBEFA}" srcOrd="4" destOrd="0" parTransId="{3AC9992A-34C5-43D9-9B24-4D199346C0DC}" sibTransId="{1849AE62-916D-4A40-A38B-B90F05D4386B}"/>
    <dgm:cxn modelId="{4D628D6D-C625-4C29-A421-4141FD4409F9}" srcId="{BFDFFF2E-FAD2-4F76-BF77-EEC8D2204BB3}" destId="{477A4229-C63B-4487-BF9A-8A84504E8AB8}" srcOrd="6" destOrd="0" parTransId="{4462FEF0-4663-4E41-BD47-EDCC7E92DDC5}" sibTransId="{9CE0C12D-95D2-4A6D-83FC-19E1C8193CF2}"/>
    <dgm:cxn modelId="{B8B63151-01D6-43E9-AD21-8AB74E5F7965}" type="presOf" srcId="{2552AF45-16AA-4510-9904-418658E8CEF9}" destId="{E1718343-FE1A-4622-B65E-CBF9EE8B8374}" srcOrd="0" destOrd="5" presId="urn:microsoft.com/office/officeart/2018/2/layout/IconLabelDescriptionList"/>
    <dgm:cxn modelId="{33803753-8B33-45BC-B3B4-727E57698B5F}" type="presOf" srcId="{0071B4E6-FA3D-49F1-A248-3043710280A5}" destId="{79F42578-40EE-4539-82B6-2FCCE8639DB1}" srcOrd="0" destOrd="0" presId="urn:microsoft.com/office/officeart/2018/2/layout/IconLabelDescriptionList"/>
    <dgm:cxn modelId="{592DE38C-2D2F-4EB9-AAED-5198B722B434}" srcId="{BFDFFF2E-FAD2-4F76-BF77-EEC8D2204BB3}" destId="{F73EF07B-FACE-4609-8CC3-AB3800D0112A}" srcOrd="3" destOrd="0" parTransId="{5DEB46FA-E179-4C58-A4C2-2421E0224088}" sibTransId="{282EE234-6EBC-4F35-A74A-F8E1F3EFC336}"/>
    <dgm:cxn modelId="{F658489B-3B02-40BF-ADA9-86C99E6B60D0}" srcId="{5DA2EA31-5C8F-46FC-9B2E-AC680C1448A5}" destId="{BFDFFF2E-FAD2-4F76-BF77-EEC8D2204BB3}" srcOrd="1" destOrd="0" parTransId="{ECC8AD90-C718-4417-9483-3480D98B3D5E}" sibTransId="{72FE07E5-DA6E-451B-9F43-E7B075298188}"/>
    <dgm:cxn modelId="{272BA19B-8582-4B26-B153-6C6442678AA4}" type="presOf" srcId="{5DA2EA31-5C8F-46FC-9B2E-AC680C1448A5}" destId="{DCB52FDD-D29E-430A-8839-9244B6E178A5}" srcOrd="0" destOrd="0" presId="urn:microsoft.com/office/officeart/2018/2/layout/IconLabelDescriptionList"/>
    <dgm:cxn modelId="{5C98F9AA-13F5-464A-BDD8-B455F73034B5}" type="presOf" srcId="{84345130-903A-4E5F-B574-B2A3F6647387}" destId="{E1718343-FE1A-4622-B65E-CBF9EE8B8374}" srcOrd="0" destOrd="0" presId="urn:microsoft.com/office/officeart/2018/2/layout/IconLabelDescriptionList"/>
    <dgm:cxn modelId="{ED38D8B6-A221-42CB-8478-E9CB50D7AA3C}" type="presOf" srcId="{29A390AF-A1AC-4A9B-B75D-CAC68EEEBEFA}" destId="{E1718343-FE1A-4622-B65E-CBF9EE8B8374}" srcOrd="0" destOrd="4" presId="urn:microsoft.com/office/officeart/2018/2/layout/IconLabelDescriptionList"/>
    <dgm:cxn modelId="{1E0F35D2-F223-4002-9D80-884623C5F8DF}" srcId="{BFDFFF2E-FAD2-4F76-BF77-EEC8D2204BB3}" destId="{7F25C0A9-D627-4872-9F8F-DCB2331E99B6}" srcOrd="7" destOrd="0" parTransId="{0249B915-6380-4B60-B183-9606E73886A2}" sibTransId="{06637F9B-A9E5-4B40-82D6-FC3AEBA603B9}"/>
    <dgm:cxn modelId="{EE18D9E0-4D6B-4812-877A-E875C66B0A20}" srcId="{BFDFFF2E-FAD2-4F76-BF77-EEC8D2204BB3}" destId="{AE1C9DA6-D070-40ED-A4C1-D2BDA9262E26}" srcOrd="2" destOrd="0" parTransId="{5A615C63-C341-4064-8F9B-1CA162C94C1A}" sibTransId="{231F5BB1-5CC1-4F46-9CE5-BA42D2BD3D7C}"/>
    <dgm:cxn modelId="{8B4928E8-CAEF-429E-B90D-40864B3A140F}" srcId="{BFDFFF2E-FAD2-4F76-BF77-EEC8D2204BB3}" destId="{84345130-903A-4E5F-B574-B2A3F6647387}" srcOrd="0" destOrd="0" parTransId="{27B74DA3-D2D2-4FED-9A80-8DAB2AB84388}" sibTransId="{55FDEC6C-0283-4575-B3A8-E982EA0FF165}"/>
    <dgm:cxn modelId="{0395AAF1-1D3E-4221-9B6F-5379FA0F40CF}" type="presOf" srcId="{F73EF07B-FACE-4609-8CC3-AB3800D0112A}" destId="{E1718343-FE1A-4622-B65E-CBF9EE8B8374}" srcOrd="0" destOrd="3" presId="urn:microsoft.com/office/officeart/2018/2/layout/IconLabelDescriptionList"/>
    <dgm:cxn modelId="{42EDD1F1-71BD-4418-98F1-1600C0B58576}" type="presOf" srcId="{BFDFFF2E-FAD2-4F76-BF77-EEC8D2204BB3}" destId="{135E8991-51C7-4380-9070-4E92C087B800}" srcOrd="0" destOrd="0" presId="urn:microsoft.com/office/officeart/2018/2/layout/IconLabelDescriptionList"/>
    <dgm:cxn modelId="{DBDC0EF6-6AEF-475C-90CF-CB3DB246F0A7}" srcId="{BFDFFF2E-FAD2-4F76-BF77-EEC8D2204BB3}" destId="{2552AF45-16AA-4510-9904-418658E8CEF9}" srcOrd="5" destOrd="0" parTransId="{95177BA5-CCCE-429E-B391-C4C981E8BD03}" sibTransId="{8F8B46A9-92E6-45CA-B951-DC562CA27695}"/>
    <dgm:cxn modelId="{10C62BB7-8F78-480B-8080-16F5C09CB03F}" type="presParOf" srcId="{DCB52FDD-D29E-430A-8839-9244B6E178A5}" destId="{400101FF-1543-4740-A039-E9140DF0C8A9}" srcOrd="0" destOrd="0" presId="urn:microsoft.com/office/officeart/2018/2/layout/IconLabelDescriptionList"/>
    <dgm:cxn modelId="{CA3DC532-1A22-4666-852F-84533DAEE634}" type="presParOf" srcId="{400101FF-1543-4740-A039-E9140DF0C8A9}" destId="{036170C6-AAAD-4F0D-A697-90C4E4E2859C}" srcOrd="0" destOrd="0" presId="urn:microsoft.com/office/officeart/2018/2/layout/IconLabelDescriptionList"/>
    <dgm:cxn modelId="{E2365DA7-DE54-4795-88DB-B329FCCC6575}" type="presParOf" srcId="{400101FF-1543-4740-A039-E9140DF0C8A9}" destId="{308025ED-C83D-47C8-B7BF-26BFEFEF6D89}" srcOrd="1" destOrd="0" presId="urn:microsoft.com/office/officeart/2018/2/layout/IconLabelDescriptionList"/>
    <dgm:cxn modelId="{CAB746C8-50F0-4B3B-8F9E-36F590E958DD}" type="presParOf" srcId="{400101FF-1543-4740-A039-E9140DF0C8A9}" destId="{79F42578-40EE-4539-82B6-2FCCE8639DB1}" srcOrd="2" destOrd="0" presId="urn:microsoft.com/office/officeart/2018/2/layout/IconLabelDescriptionList"/>
    <dgm:cxn modelId="{08257E8C-9366-426A-B3FD-3F06E6ECD879}" type="presParOf" srcId="{400101FF-1543-4740-A039-E9140DF0C8A9}" destId="{8B54240B-BA33-48DA-A6A1-E842A084CB77}" srcOrd="3" destOrd="0" presId="urn:microsoft.com/office/officeart/2018/2/layout/IconLabelDescriptionList"/>
    <dgm:cxn modelId="{7D27D38E-DE0B-4331-B819-4471CA8E11A3}" type="presParOf" srcId="{400101FF-1543-4740-A039-E9140DF0C8A9}" destId="{1322980D-6283-4327-B639-96EED5268E5D}" srcOrd="4" destOrd="0" presId="urn:microsoft.com/office/officeart/2018/2/layout/IconLabelDescriptionList"/>
    <dgm:cxn modelId="{E01A3589-3C9B-4A7E-8896-B1367EC6EA8B}" type="presParOf" srcId="{DCB52FDD-D29E-430A-8839-9244B6E178A5}" destId="{0F6DAC02-380E-48E9-B98F-7D2E43085A69}" srcOrd="1" destOrd="0" presId="urn:microsoft.com/office/officeart/2018/2/layout/IconLabelDescriptionList"/>
    <dgm:cxn modelId="{E86629B1-A503-471C-BDD8-D1A6CAC2EFB6}" type="presParOf" srcId="{DCB52FDD-D29E-430A-8839-9244B6E178A5}" destId="{E431EFDF-EF29-432C-8F35-E1D9C1E6D3F9}" srcOrd="2" destOrd="0" presId="urn:microsoft.com/office/officeart/2018/2/layout/IconLabelDescriptionList"/>
    <dgm:cxn modelId="{317EAFEF-6F2F-4B8A-98F6-2A4F0970E63A}" type="presParOf" srcId="{E431EFDF-EF29-432C-8F35-E1D9C1E6D3F9}" destId="{51C8C4D2-768B-4EFC-A030-8C35B7AF07BE}" srcOrd="0" destOrd="0" presId="urn:microsoft.com/office/officeart/2018/2/layout/IconLabelDescriptionList"/>
    <dgm:cxn modelId="{4DBB4367-A2ED-405D-8294-39B320231DD6}" type="presParOf" srcId="{E431EFDF-EF29-432C-8F35-E1D9C1E6D3F9}" destId="{358B7AC6-FA50-4D21-9826-FBDAFFDD9F76}" srcOrd="1" destOrd="0" presId="urn:microsoft.com/office/officeart/2018/2/layout/IconLabelDescriptionList"/>
    <dgm:cxn modelId="{CE1B469E-4243-4EFC-9730-46CB5E6352CE}" type="presParOf" srcId="{E431EFDF-EF29-432C-8F35-E1D9C1E6D3F9}" destId="{135E8991-51C7-4380-9070-4E92C087B800}" srcOrd="2" destOrd="0" presId="urn:microsoft.com/office/officeart/2018/2/layout/IconLabelDescriptionList"/>
    <dgm:cxn modelId="{2846F312-838C-48E2-A857-D94847169B5F}" type="presParOf" srcId="{E431EFDF-EF29-432C-8F35-E1D9C1E6D3F9}" destId="{95802E2A-52B8-4BD1-A724-07A55087C95C}" srcOrd="3" destOrd="0" presId="urn:microsoft.com/office/officeart/2018/2/layout/IconLabelDescriptionList"/>
    <dgm:cxn modelId="{4AAB34AB-C9C2-4082-B433-98122EC828ED}" type="presParOf" srcId="{E431EFDF-EF29-432C-8F35-E1D9C1E6D3F9}" destId="{E1718343-FE1A-4622-B65E-CBF9EE8B837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FDC8D-FDF3-4AD7-9386-C56D58E276ED}">
      <dsp:nvSpPr>
        <dsp:cNvPr id="0" name=""/>
        <dsp:cNvSpPr/>
      </dsp:nvSpPr>
      <dsp:spPr>
        <a:xfrm>
          <a:off x="0" y="0"/>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3FBFC-0F88-48F4-8C1E-493BAA9FB832}">
      <dsp:nvSpPr>
        <dsp:cNvPr id="0" name=""/>
        <dsp:cNvSpPr/>
      </dsp:nvSpPr>
      <dsp:spPr>
        <a:xfrm>
          <a:off x="0" y="0"/>
          <a:ext cx="6224335"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1" kern="1200" dirty="0"/>
            <a:t>Course Name</a:t>
          </a:r>
          <a:r>
            <a:rPr lang="en-US" sz="1900" kern="1200" dirty="0"/>
            <a:t>: </a:t>
          </a:r>
          <a:r>
            <a:rPr lang="en-US" sz="1900" kern="1200" dirty="0" err="1"/>
            <a:t>Acceleratorprograam</a:t>
          </a:r>
          <a:endParaRPr lang="en-US" sz="1900" kern="1200" dirty="0"/>
        </a:p>
      </dsp:txBody>
      <dsp:txXfrm>
        <a:off x="0" y="0"/>
        <a:ext cx="6224335" cy="1357884"/>
      </dsp:txXfrm>
    </dsp:sp>
    <dsp:sp modelId="{036493CB-E606-472C-9F82-5F17381D8480}">
      <dsp:nvSpPr>
        <dsp:cNvPr id="0" name=""/>
        <dsp:cNvSpPr/>
      </dsp:nvSpPr>
      <dsp:spPr>
        <a:xfrm>
          <a:off x="0" y="1357883"/>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98DAA-7EAE-4F88-B1F0-241EF1D59A9F}">
      <dsp:nvSpPr>
        <dsp:cNvPr id="0" name=""/>
        <dsp:cNvSpPr/>
      </dsp:nvSpPr>
      <dsp:spPr>
        <a:xfrm>
          <a:off x="0" y="1357884"/>
          <a:ext cx="6224335"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1" kern="1200" dirty="0"/>
            <a:t>Course Description</a:t>
          </a:r>
          <a:r>
            <a:rPr lang="en-US" sz="1900" kern="1200" dirty="0"/>
            <a:t>: The course covers topics such as </a:t>
          </a:r>
          <a:r>
            <a:rPr lang="en-US" sz="1900" b="0" kern="1200" dirty="0"/>
            <a:t>Business idea and vision</a:t>
          </a:r>
          <a:r>
            <a:rPr lang="en-US" sz="1900" b="1" kern="1200" dirty="0"/>
            <a:t>, </a:t>
          </a:r>
          <a:r>
            <a:rPr lang="en-US" sz="1900" kern="1200" dirty="0"/>
            <a:t>business planning, financial management,, </a:t>
          </a:r>
          <a:r>
            <a:rPr lang="en-US" sz="1900" b="0" kern="1200" dirty="0">
              <a:solidFill>
                <a:schemeClr val="tx1"/>
              </a:solidFill>
              <a:effectLst>
                <a:outerShdw blurRad="38100" dist="38100" dir="2700000" algn="tl">
                  <a:srgbClr val="000000">
                    <a:alpha val="43137"/>
                  </a:srgbClr>
                </a:outerShdw>
              </a:effectLst>
              <a:latin typeface="+mj-lt"/>
              <a:ea typeface="+mj-ea"/>
              <a:cs typeface="+mj-cs"/>
            </a:rPr>
            <a:t>Basic concepts of business operations, taxes, </a:t>
          </a:r>
          <a:r>
            <a:rPr lang="en-US" sz="1900" kern="1200" dirty="0"/>
            <a:t>corporate law and other key aspects of entrepreneurship.</a:t>
          </a:r>
        </a:p>
      </dsp:txBody>
      <dsp:txXfrm>
        <a:off x="0" y="1357884"/>
        <a:ext cx="6224335" cy="1357884"/>
      </dsp:txXfrm>
    </dsp:sp>
    <dsp:sp modelId="{23F6EDCF-FBEA-4C48-93BC-9BE7078DB320}">
      <dsp:nvSpPr>
        <dsp:cNvPr id="0" name=""/>
        <dsp:cNvSpPr/>
      </dsp:nvSpPr>
      <dsp:spPr>
        <a:xfrm>
          <a:off x="0" y="2715767"/>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9B96B-1159-407A-AF2B-B58151D087B0}">
      <dsp:nvSpPr>
        <dsp:cNvPr id="0" name=""/>
        <dsp:cNvSpPr/>
      </dsp:nvSpPr>
      <dsp:spPr>
        <a:xfrm>
          <a:off x="0" y="2715768"/>
          <a:ext cx="6224335"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1" kern="1200"/>
            <a:t>Course duration and schedule</a:t>
          </a:r>
          <a:r>
            <a:rPr lang="en-US" sz="1900" kern="1200"/>
            <a:t>: 8 weeks of 3 hours per week:.</a:t>
          </a:r>
        </a:p>
      </dsp:txBody>
      <dsp:txXfrm>
        <a:off x="0" y="2715768"/>
        <a:ext cx="6224335" cy="1357884"/>
      </dsp:txXfrm>
    </dsp:sp>
    <dsp:sp modelId="{B5E845D4-9445-4306-8E19-89FA41061276}">
      <dsp:nvSpPr>
        <dsp:cNvPr id="0" name=""/>
        <dsp:cNvSpPr/>
      </dsp:nvSpPr>
      <dsp:spPr>
        <a:xfrm>
          <a:off x="0" y="4073651"/>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1AD4C-57E0-473E-9765-BE67C2DB84F5}">
      <dsp:nvSpPr>
        <dsp:cNvPr id="0" name=""/>
        <dsp:cNvSpPr/>
      </dsp:nvSpPr>
      <dsp:spPr>
        <a:xfrm>
          <a:off x="0" y="4073652"/>
          <a:ext cx="6224335"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1" kern="1200" dirty="0"/>
            <a:t>Teaching methods</a:t>
          </a:r>
          <a:r>
            <a:rPr lang="en-US" sz="1900" kern="1200" dirty="0"/>
            <a:t>: lectures, discussions, teamwork, assessment, examination and eventually study visits.</a:t>
          </a:r>
        </a:p>
      </dsp:txBody>
      <dsp:txXfrm>
        <a:off x="0" y="4073652"/>
        <a:ext cx="6224335" cy="1357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BE82F-93F6-4D49-B5ED-04B7E796297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5D950-38B0-4E04-9EBD-4BD48C14F93B}">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i="0" kern="1200"/>
            <a:t>Business Idea</a:t>
          </a:r>
          <a:r>
            <a:rPr lang="en-US" sz="5000" b="0" i="0" kern="1200"/>
            <a:t> is the core concept for a product or service.</a:t>
          </a:r>
          <a:endParaRPr lang="en-US" sz="5000" kern="1200"/>
        </a:p>
      </dsp:txBody>
      <dsp:txXfrm>
        <a:off x="0" y="0"/>
        <a:ext cx="6900512" cy="2768070"/>
      </dsp:txXfrm>
    </dsp:sp>
    <dsp:sp modelId="{2C63FCF8-3D5C-4C38-8419-F6A7C599EC37}">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DB34A-5668-4F9C-BDB7-C525617BA952}">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b="1" i="0" kern="1200" dirty="0"/>
            <a:t>Vision</a:t>
          </a:r>
          <a:r>
            <a:rPr lang="en-US" sz="5000" b="0" i="0" kern="1200" dirty="0"/>
            <a:t> is the inspiring long-term goal and purpose for the business.</a:t>
          </a:r>
          <a:endParaRPr lang="en-US" sz="5000" kern="1200" dirty="0"/>
        </a:p>
      </dsp:txBody>
      <dsp:txXfrm>
        <a:off x="0" y="2768070"/>
        <a:ext cx="6900512" cy="2768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BE82F-93F6-4D49-B5ED-04B7E796297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5D950-38B0-4E04-9EBD-4BD48C14F93B}">
      <dsp:nvSpPr>
        <dsp:cNvPr id="0" name=""/>
        <dsp:cNvSpPr/>
      </dsp:nvSpPr>
      <dsp:spPr>
        <a:xfrm>
          <a:off x="0" y="0"/>
          <a:ext cx="6900512" cy="553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sv-SE" sz="1600" b="0" i="0" kern="1200" dirty="0"/>
        </a:p>
        <a:p>
          <a:pPr marL="0" lvl="0" indent="0" algn="l" defTabSz="711200">
            <a:lnSpc>
              <a:spcPct val="90000"/>
            </a:lnSpc>
            <a:spcBef>
              <a:spcPct val="0"/>
            </a:spcBef>
            <a:spcAft>
              <a:spcPct val="35000"/>
            </a:spcAft>
            <a:buNone/>
          </a:pPr>
          <a:r>
            <a:rPr lang="en-US" sz="1600" b="1" i="0" kern="1200" dirty="0"/>
            <a:t>A business idea can be summarized in the following points:</a:t>
          </a:r>
          <a:endParaRPr lang="sv-SE" sz="1600" b="1" i="0" kern="1200" dirty="0"/>
        </a:p>
        <a:p>
          <a:pPr marL="0" lvl="0" indent="0" algn="l" defTabSz="711200">
            <a:lnSpc>
              <a:spcPct val="90000"/>
            </a:lnSpc>
            <a:spcBef>
              <a:spcPct val="0"/>
            </a:spcBef>
            <a:spcAft>
              <a:spcPct val="35000"/>
            </a:spcAft>
            <a:buNone/>
          </a:pPr>
          <a:endParaRPr lang="sv-SE" sz="1600" b="0" i="0" kern="1200" dirty="0"/>
        </a:p>
        <a:p>
          <a:pPr marL="0" lvl="0" indent="0" algn="l" defTabSz="711200">
            <a:lnSpc>
              <a:spcPct val="90000"/>
            </a:lnSpc>
            <a:spcBef>
              <a:spcPct val="0"/>
            </a:spcBef>
            <a:spcAft>
              <a:spcPct val="35000"/>
            </a:spcAft>
            <a:buNone/>
          </a:pPr>
          <a:r>
            <a:rPr lang="en-US" sz="1600" b="1" i="0" kern="1200" dirty="0"/>
            <a:t>Concept</a:t>
          </a:r>
          <a:r>
            <a:rPr lang="en-US" sz="1600" b="0" i="0" kern="1200" dirty="0"/>
            <a:t>: A product, service, or approach to solve a problem or fulfill a need.</a:t>
          </a:r>
          <a:endParaRPr lang="sv-SE" sz="1600" b="0" i="0" kern="1200" dirty="0"/>
        </a:p>
        <a:p>
          <a:pPr marL="0" lvl="0" indent="0" algn="l" defTabSz="711200">
            <a:lnSpc>
              <a:spcPct val="90000"/>
            </a:lnSpc>
            <a:spcBef>
              <a:spcPct val="0"/>
            </a:spcBef>
            <a:spcAft>
              <a:spcPct val="35000"/>
            </a:spcAft>
            <a:buNone/>
          </a:pPr>
          <a:endParaRPr lang="sv-SE" sz="1600" b="0" i="0" kern="1200" dirty="0"/>
        </a:p>
        <a:p>
          <a:pPr marL="0" lvl="0" indent="0" algn="l" defTabSz="711200">
            <a:lnSpc>
              <a:spcPct val="90000"/>
            </a:lnSpc>
            <a:spcBef>
              <a:spcPct val="0"/>
            </a:spcBef>
            <a:spcAft>
              <a:spcPct val="35000"/>
            </a:spcAft>
            <a:buNone/>
          </a:pPr>
          <a:r>
            <a:rPr lang="en-US" sz="1600" b="1" i="0" kern="1200" dirty="0"/>
            <a:t>Target Market</a:t>
          </a:r>
          <a:r>
            <a:rPr lang="en-US" sz="1600" b="0" i="0" kern="1200" dirty="0"/>
            <a:t>: Identifying the specific audience or customer base for the idea.</a:t>
          </a:r>
          <a:endParaRPr lang="sv-SE" sz="1600" b="0" i="0" kern="1200" dirty="0"/>
        </a:p>
        <a:p>
          <a:pPr marL="0" lvl="0" indent="0" algn="l" defTabSz="711200">
            <a:lnSpc>
              <a:spcPct val="90000"/>
            </a:lnSpc>
            <a:spcBef>
              <a:spcPct val="0"/>
            </a:spcBef>
            <a:spcAft>
              <a:spcPct val="35000"/>
            </a:spcAft>
            <a:buNone/>
          </a:pPr>
          <a:endParaRPr lang="sv-SE" sz="1600" b="0" i="0" kern="1200" dirty="0"/>
        </a:p>
        <a:p>
          <a:pPr marL="0" lvl="0" indent="0" algn="l" defTabSz="711200">
            <a:lnSpc>
              <a:spcPct val="90000"/>
            </a:lnSpc>
            <a:spcBef>
              <a:spcPct val="0"/>
            </a:spcBef>
            <a:spcAft>
              <a:spcPct val="35000"/>
            </a:spcAft>
            <a:buNone/>
          </a:pPr>
          <a:r>
            <a:rPr lang="en-US" sz="1600" b="1" i="0" kern="1200" dirty="0"/>
            <a:t>The value of the idea</a:t>
          </a:r>
          <a:r>
            <a:rPr lang="en-US" sz="1600" b="0" i="0" kern="1200" dirty="0"/>
            <a:t>: Explaining what makes the idea unique and valuable to customers.</a:t>
          </a:r>
          <a:endParaRPr lang="sv-SE" sz="1600" b="0" i="0" kern="1200" dirty="0"/>
        </a:p>
        <a:p>
          <a:pPr marL="0" lvl="0" indent="0" algn="l" defTabSz="711200">
            <a:lnSpc>
              <a:spcPct val="90000"/>
            </a:lnSpc>
            <a:spcBef>
              <a:spcPct val="0"/>
            </a:spcBef>
            <a:spcAft>
              <a:spcPct val="35000"/>
            </a:spcAft>
            <a:buNone/>
          </a:pPr>
          <a:endParaRPr lang="sv-SE" sz="1600" b="0" i="0" kern="1200" dirty="0"/>
        </a:p>
        <a:p>
          <a:pPr marL="0" lvl="0" indent="0" algn="l" defTabSz="711200">
            <a:lnSpc>
              <a:spcPct val="90000"/>
            </a:lnSpc>
            <a:spcBef>
              <a:spcPct val="0"/>
            </a:spcBef>
            <a:spcAft>
              <a:spcPct val="35000"/>
            </a:spcAft>
            <a:buNone/>
          </a:pPr>
          <a:r>
            <a:rPr lang="en-US" sz="1600" b="1" i="0" kern="1200" dirty="0"/>
            <a:t>Profit Potential</a:t>
          </a:r>
          <a:r>
            <a:rPr lang="en-US" sz="1600" b="0" i="0" kern="1200" dirty="0"/>
            <a:t>: Assessing the potential for financial success and sustainability.</a:t>
          </a:r>
          <a:endParaRPr lang="sv-SE" sz="1600" b="0" i="0" kern="1200" dirty="0"/>
        </a:p>
        <a:p>
          <a:pPr marL="0" lvl="0" indent="0" algn="l" defTabSz="711200">
            <a:lnSpc>
              <a:spcPct val="90000"/>
            </a:lnSpc>
            <a:spcBef>
              <a:spcPct val="0"/>
            </a:spcBef>
            <a:spcAft>
              <a:spcPct val="35000"/>
            </a:spcAft>
            <a:buNone/>
          </a:pPr>
          <a:endParaRPr lang="sv-SE" sz="1600" b="0" i="0" kern="1200" dirty="0"/>
        </a:p>
        <a:p>
          <a:pPr marL="0" lvl="0" indent="0" algn="l" defTabSz="711200">
            <a:lnSpc>
              <a:spcPct val="90000"/>
            </a:lnSpc>
            <a:spcBef>
              <a:spcPct val="0"/>
            </a:spcBef>
            <a:spcAft>
              <a:spcPct val="35000"/>
            </a:spcAft>
            <a:buNone/>
          </a:pPr>
          <a:r>
            <a:rPr lang="en-US" sz="1600" b="1" i="0" kern="1200" dirty="0"/>
            <a:t>Business Plan</a:t>
          </a:r>
          <a:r>
            <a:rPr lang="en-US" sz="1600" b="0" i="0" kern="1200" dirty="0"/>
            <a:t>: Developing a detailed strategy for execution and growth.</a:t>
          </a:r>
          <a:endParaRPr lang="sv-SE" sz="1600" b="0" i="0" kern="1200" dirty="0"/>
        </a:p>
        <a:p>
          <a:pPr marL="0" lvl="0" indent="0" algn="l" defTabSz="711200">
            <a:lnSpc>
              <a:spcPct val="90000"/>
            </a:lnSpc>
            <a:spcBef>
              <a:spcPct val="0"/>
            </a:spcBef>
            <a:spcAft>
              <a:spcPct val="35000"/>
            </a:spcAft>
            <a:buNone/>
          </a:pPr>
          <a:endParaRPr lang="sv-SE" sz="1600" b="0" i="0" kern="1200" dirty="0"/>
        </a:p>
        <a:p>
          <a:pPr marL="0" lvl="0" indent="0" algn="l" defTabSz="711200">
            <a:lnSpc>
              <a:spcPct val="90000"/>
            </a:lnSpc>
            <a:spcBef>
              <a:spcPct val="0"/>
            </a:spcBef>
            <a:spcAft>
              <a:spcPct val="35000"/>
            </a:spcAft>
            <a:buNone/>
          </a:pPr>
          <a:r>
            <a:rPr lang="en-US" sz="1600" b="1" i="0" kern="1200" dirty="0"/>
            <a:t>Innovation</a:t>
          </a:r>
          <a:r>
            <a:rPr lang="en-US" sz="1600" b="0" i="0" kern="1200" dirty="0"/>
            <a:t>: Highlighting any unique features or aspects that set the idea apart.</a:t>
          </a:r>
          <a:endParaRPr lang="en-US" sz="1600" b="0" kern="1200" dirty="0"/>
        </a:p>
      </dsp:txBody>
      <dsp:txXfrm>
        <a:off x="0" y="0"/>
        <a:ext cx="6900512" cy="5536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BE82F-93F6-4D49-B5ED-04B7E796297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5D950-38B0-4E04-9EBD-4BD48C14F93B}">
      <dsp:nvSpPr>
        <dsp:cNvPr id="0" name=""/>
        <dsp:cNvSpPr/>
      </dsp:nvSpPr>
      <dsp:spPr>
        <a:xfrm>
          <a:off x="0" y="0"/>
          <a:ext cx="6900512" cy="553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sv-SE" sz="2700" b="0" i="0" kern="1200" dirty="0"/>
        </a:p>
        <a:p>
          <a:pPr marL="0" lvl="0" indent="0" algn="l" defTabSz="1200150">
            <a:lnSpc>
              <a:spcPct val="90000"/>
            </a:lnSpc>
            <a:spcBef>
              <a:spcPct val="0"/>
            </a:spcBef>
            <a:spcAft>
              <a:spcPct val="35000"/>
            </a:spcAft>
            <a:buNone/>
          </a:pPr>
          <a:r>
            <a:rPr lang="en-US" sz="2700" b="1" i="0" kern="1200" dirty="0"/>
            <a:t>Long-term Perspective:</a:t>
          </a:r>
          <a:r>
            <a:rPr lang="en-US" sz="2700" b="0" i="0" kern="1200" dirty="0"/>
            <a:t> A forward-looking view of the business's future.</a:t>
          </a:r>
        </a:p>
        <a:p>
          <a:pPr marL="0" lvl="0" indent="0" algn="l" defTabSz="1200150">
            <a:lnSpc>
              <a:spcPct val="90000"/>
            </a:lnSpc>
            <a:spcBef>
              <a:spcPct val="0"/>
            </a:spcBef>
            <a:spcAft>
              <a:spcPct val="35000"/>
            </a:spcAft>
            <a:buFont typeface="+mj-lt"/>
            <a:buNone/>
          </a:pPr>
          <a:r>
            <a:rPr lang="en-US" sz="2700" b="1" i="0" kern="1200" dirty="0"/>
            <a:t>Purpose:</a:t>
          </a:r>
          <a:r>
            <a:rPr lang="en-US" sz="2700" b="0" i="0" kern="1200" dirty="0"/>
            <a:t> The fundamental reason for the business's existence.</a:t>
          </a:r>
        </a:p>
        <a:p>
          <a:pPr marL="0" lvl="0" indent="0" algn="l" defTabSz="1200150">
            <a:lnSpc>
              <a:spcPct val="90000"/>
            </a:lnSpc>
            <a:spcBef>
              <a:spcPct val="0"/>
            </a:spcBef>
            <a:spcAft>
              <a:spcPct val="35000"/>
            </a:spcAft>
            <a:buFont typeface="+mj-lt"/>
            <a:buNone/>
          </a:pPr>
          <a:r>
            <a:rPr lang="en-US" sz="2700" b="1" i="0" kern="1200" dirty="0"/>
            <a:t>Inspiration:</a:t>
          </a:r>
          <a:r>
            <a:rPr lang="en-US" sz="2700" b="0" i="0" kern="1200" dirty="0"/>
            <a:t> A source of motivation and aspiration for the business and its stakeholders.</a:t>
          </a:r>
        </a:p>
        <a:p>
          <a:pPr marL="0" lvl="0" indent="0" algn="l" defTabSz="1200150">
            <a:lnSpc>
              <a:spcPct val="90000"/>
            </a:lnSpc>
            <a:spcBef>
              <a:spcPct val="0"/>
            </a:spcBef>
            <a:spcAft>
              <a:spcPct val="35000"/>
            </a:spcAft>
            <a:buFont typeface="+mj-lt"/>
            <a:buNone/>
          </a:pPr>
          <a:r>
            <a:rPr lang="sv-SE" sz="2700" b="1" i="0" kern="1200" dirty="0" err="1"/>
            <a:t>Targeting</a:t>
          </a:r>
          <a:r>
            <a:rPr lang="en-US" sz="2700" b="1" i="0" kern="1200" dirty="0"/>
            <a:t>:</a:t>
          </a:r>
          <a:r>
            <a:rPr lang="en-US" sz="2700" b="0" i="0" kern="1200" dirty="0"/>
            <a:t> Ensuring that all aspects of the business are consistent with the vision.</a:t>
          </a:r>
        </a:p>
        <a:p>
          <a:pPr marL="0" lvl="0" indent="0" algn="l" defTabSz="1200150">
            <a:lnSpc>
              <a:spcPct val="90000"/>
            </a:lnSpc>
            <a:spcBef>
              <a:spcPct val="0"/>
            </a:spcBef>
            <a:spcAft>
              <a:spcPct val="35000"/>
            </a:spcAft>
            <a:buFont typeface="+mj-lt"/>
            <a:buNone/>
          </a:pPr>
          <a:r>
            <a:rPr lang="en-US" sz="2700" b="1" i="0" kern="1200" dirty="0"/>
            <a:t>Communication:</a:t>
          </a:r>
          <a:r>
            <a:rPr lang="en-US" sz="2700" b="0" i="0" kern="1200" dirty="0"/>
            <a:t> Effectively connecting the vision to employees, investors, and stakeholders.</a:t>
          </a:r>
          <a:endParaRPr lang="en-US" sz="2700" b="0" kern="1200" dirty="0"/>
        </a:p>
      </dsp:txBody>
      <dsp:txXfrm>
        <a:off x="0" y="0"/>
        <a:ext cx="6900512" cy="55361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38E09-5937-4CB5-9855-76A70EEB1CD0}">
      <dsp:nvSpPr>
        <dsp:cNvPr id="0" name=""/>
        <dsp:cNvSpPr/>
      </dsp:nvSpPr>
      <dsp:spPr>
        <a:xfrm>
          <a:off x="1040714" y="874768"/>
          <a:ext cx="1116580" cy="11165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EBA476-FFED-4025-AC43-9325B84F872E}">
      <dsp:nvSpPr>
        <dsp:cNvPr id="0" name=""/>
        <dsp:cNvSpPr/>
      </dsp:nvSpPr>
      <dsp:spPr>
        <a:xfrm>
          <a:off x="1275196" y="1109250"/>
          <a:ext cx="647616" cy="6476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F9B466-81BA-41CA-B62B-10804B994F7E}">
      <dsp:nvSpPr>
        <dsp:cNvPr id="0" name=""/>
        <dsp:cNvSpPr/>
      </dsp:nvSpPr>
      <dsp:spPr>
        <a:xfrm>
          <a:off x="2396562" y="874768"/>
          <a:ext cx="2631939" cy="111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Write in the quote or agreement that you have F tax.</a:t>
          </a:r>
        </a:p>
      </dsp:txBody>
      <dsp:txXfrm>
        <a:off x="2396562" y="874768"/>
        <a:ext cx="2631939" cy="1116580"/>
      </dsp:txXfrm>
    </dsp:sp>
    <dsp:sp modelId="{CCB12626-1679-4EB4-B0D6-926F8B908D2A}">
      <dsp:nvSpPr>
        <dsp:cNvPr id="0" name=""/>
        <dsp:cNvSpPr/>
      </dsp:nvSpPr>
      <dsp:spPr>
        <a:xfrm>
          <a:off x="5487097" y="874768"/>
          <a:ext cx="1116580" cy="11165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09C5D-4C87-43E8-88AB-13A032B32682}">
      <dsp:nvSpPr>
        <dsp:cNvPr id="0" name=""/>
        <dsp:cNvSpPr/>
      </dsp:nvSpPr>
      <dsp:spPr>
        <a:xfrm>
          <a:off x="5721579" y="1109250"/>
          <a:ext cx="647616" cy="6476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70E04-8B39-4AE8-8B36-EFAC361BC062}">
      <dsp:nvSpPr>
        <dsp:cNvPr id="0" name=""/>
        <dsp:cNvSpPr/>
      </dsp:nvSpPr>
      <dsp:spPr>
        <a:xfrm>
          <a:off x="6842945" y="874768"/>
          <a:ext cx="2631939" cy="111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Your F tax can be revoked</a:t>
          </a:r>
        </a:p>
      </dsp:txBody>
      <dsp:txXfrm>
        <a:off x="6842945" y="874768"/>
        <a:ext cx="2631939" cy="1116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170C6-AAAD-4F0D-A697-90C4E4E2859C}">
      <dsp:nvSpPr>
        <dsp:cNvPr id="0" name=""/>
        <dsp:cNvSpPr/>
      </dsp:nvSpPr>
      <dsp:spPr>
        <a:xfrm>
          <a:off x="8363" y="0"/>
          <a:ext cx="1243785" cy="542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42578-40EE-4539-82B6-2FCCE8639DB1}">
      <dsp:nvSpPr>
        <dsp:cNvPr id="0" name=""/>
        <dsp:cNvSpPr/>
      </dsp:nvSpPr>
      <dsp:spPr>
        <a:xfrm>
          <a:off x="8363" y="568566"/>
          <a:ext cx="3553674" cy="42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If you have a sole proprietorship, you must pay the social security contributions yourself in the form of personal contributions. Personal charges must be paid on income from active business activities.</a:t>
          </a:r>
        </a:p>
      </dsp:txBody>
      <dsp:txXfrm>
        <a:off x="8363" y="568566"/>
        <a:ext cx="3553674" cy="429917"/>
      </dsp:txXfrm>
    </dsp:sp>
    <dsp:sp modelId="{1322980D-6283-4327-B639-96EED5268E5D}">
      <dsp:nvSpPr>
        <dsp:cNvPr id="0" name=""/>
        <dsp:cNvSpPr/>
      </dsp:nvSpPr>
      <dsp:spPr>
        <a:xfrm>
          <a:off x="8363" y="1010749"/>
          <a:ext cx="3553674" cy="397472"/>
        </a:xfrm>
        <a:prstGeom prst="rect">
          <a:avLst/>
        </a:prstGeom>
        <a:noFill/>
        <a:ln>
          <a:noFill/>
        </a:ln>
        <a:effectLst/>
      </dsp:spPr>
      <dsp:style>
        <a:lnRef idx="0">
          <a:scrgbClr r="0" g="0" b="0"/>
        </a:lnRef>
        <a:fillRef idx="0">
          <a:scrgbClr r="0" g="0" b="0"/>
        </a:fillRef>
        <a:effectRef idx="0">
          <a:scrgbClr r="0" g="0" b="0"/>
        </a:effectRef>
        <a:fontRef idx="minor"/>
      </dsp:style>
    </dsp:sp>
    <dsp:sp modelId="{51C8C4D2-768B-4EFC-A030-8C35B7AF07BE}">
      <dsp:nvSpPr>
        <dsp:cNvPr id="0" name=""/>
        <dsp:cNvSpPr/>
      </dsp:nvSpPr>
      <dsp:spPr>
        <a:xfrm>
          <a:off x="4183930" y="0"/>
          <a:ext cx="1243785" cy="542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5E8991-51C7-4380-9070-4E92C087B800}">
      <dsp:nvSpPr>
        <dsp:cNvPr id="0" name=""/>
        <dsp:cNvSpPr/>
      </dsp:nvSpPr>
      <dsp:spPr>
        <a:xfrm>
          <a:off x="4183930" y="568566"/>
          <a:ext cx="3553674" cy="42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What is used for?</a:t>
          </a:r>
        </a:p>
      </dsp:txBody>
      <dsp:txXfrm>
        <a:off x="4183930" y="568566"/>
        <a:ext cx="3553674" cy="429917"/>
      </dsp:txXfrm>
    </dsp:sp>
    <dsp:sp modelId="{E1718343-FE1A-4622-B65E-CBF9EE8B8374}">
      <dsp:nvSpPr>
        <dsp:cNvPr id="0" name=""/>
        <dsp:cNvSpPr/>
      </dsp:nvSpPr>
      <dsp:spPr>
        <a:xfrm>
          <a:off x="4183930" y="1010749"/>
          <a:ext cx="3553674" cy="39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Old-age pension contribution 10.21%</a:t>
          </a:r>
        </a:p>
        <a:p>
          <a:pPr marL="0" lvl="0" indent="0" algn="l" defTabSz="488950">
            <a:lnSpc>
              <a:spcPct val="90000"/>
            </a:lnSpc>
            <a:spcBef>
              <a:spcPct val="0"/>
            </a:spcBef>
            <a:spcAft>
              <a:spcPct val="35000"/>
            </a:spcAft>
            <a:buNone/>
          </a:pPr>
          <a:r>
            <a:rPr lang="en-US" sz="1100" kern="1200"/>
            <a:t>Survivor's pension contribution 0.60%</a:t>
          </a:r>
        </a:p>
        <a:p>
          <a:pPr marL="0" lvl="0" indent="0" algn="l" defTabSz="488950">
            <a:lnSpc>
              <a:spcPct val="90000"/>
            </a:lnSpc>
            <a:spcBef>
              <a:spcPct val="0"/>
            </a:spcBef>
            <a:spcAft>
              <a:spcPct val="35000"/>
            </a:spcAft>
            <a:buNone/>
          </a:pPr>
          <a:r>
            <a:rPr lang="en-US" sz="1100" kern="1200" dirty="0"/>
            <a:t>Health insurance fee 3.64%</a:t>
          </a:r>
        </a:p>
        <a:p>
          <a:pPr marL="0" lvl="0" indent="0" algn="l" defTabSz="488950">
            <a:lnSpc>
              <a:spcPct val="90000"/>
            </a:lnSpc>
            <a:spcBef>
              <a:spcPct val="0"/>
            </a:spcBef>
            <a:spcAft>
              <a:spcPct val="35000"/>
            </a:spcAft>
            <a:buNone/>
          </a:pPr>
          <a:r>
            <a:rPr lang="en-US" sz="1100" kern="1200"/>
            <a:t>Workers' compensation fee 0.20%</a:t>
          </a:r>
        </a:p>
        <a:p>
          <a:pPr marL="0" lvl="0" indent="0" algn="l" defTabSz="488950">
            <a:lnSpc>
              <a:spcPct val="90000"/>
            </a:lnSpc>
            <a:spcBef>
              <a:spcPct val="0"/>
            </a:spcBef>
            <a:spcAft>
              <a:spcPct val="35000"/>
            </a:spcAft>
            <a:buNone/>
          </a:pPr>
          <a:r>
            <a:rPr lang="en-US" sz="1100" kern="1200"/>
            <a:t>Parental insurance fee 2.60%</a:t>
          </a:r>
        </a:p>
        <a:p>
          <a:pPr marL="0" lvl="0" indent="0" algn="l" defTabSz="488950">
            <a:lnSpc>
              <a:spcPct val="90000"/>
            </a:lnSpc>
            <a:spcBef>
              <a:spcPct val="0"/>
            </a:spcBef>
            <a:spcAft>
              <a:spcPct val="35000"/>
            </a:spcAft>
            <a:buNone/>
          </a:pPr>
          <a:r>
            <a:rPr lang="en-US" sz="1100" kern="1200" dirty="0"/>
            <a:t>Labor market fee 0.10%</a:t>
          </a:r>
        </a:p>
        <a:p>
          <a:pPr marL="0" lvl="0" indent="0" algn="l" defTabSz="488950">
            <a:lnSpc>
              <a:spcPct val="90000"/>
            </a:lnSpc>
            <a:spcBef>
              <a:spcPct val="0"/>
            </a:spcBef>
            <a:spcAft>
              <a:spcPct val="35000"/>
            </a:spcAft>
            <a:buNone/>
          </a:pPr>
          <a:r>
            <a:rPr lang="en-US" sz="1100" kern="1200"/>
            <a:t>General payroll tax 11.62%</a:t>
          </a:r>
        </a:p>
        <a:p>
          <a:pPr marL="0" lvl="0" indent="0" algn="l" defTabSz="488950">
            <a:lnSpc>
              <a:spcPct val="90000"/>
            </a:lnSpc>
            <a:spcBef>
              <a:spcPct val="0"/>
            </a:spcBef>
            <a:spcAft>
              <a:spcPct val="35000"/>
            </a:spcAft>
            <a:buNone/>
          </a:pPr>
          <a:r>
            <a:rPr lang="en-US" sz="1100" kern="1200"/>
            <a:t>Total 28.97%</a:t>
          </a:r>
        </a:p>
      </dsp:txBody>
      <dsp:txXfrm>
        <a:off x="4183930" y="1010749"/>
        <a:ext cx="3553674" cy="3974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D884-E5F3-4651-BDDB-053CF10925DE}" type="datetimeFigureOut">
              <a:rPr lang="sv-SE" smtClean="0"/>
              <a:t>2023-10-28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A430F-5F60-429F-A5E1-D8128F0F6845}" type="slidenum">
              <a:rPr lang="sv-SE" smtClean="0"/>
              <a:t>‹#›</a:t>
            </a:fld>
            <a:endParaRPr lang="sv-SE"/>
          </a:p>
        </p:txBody>
      </p:sp>
    </p:spTree>
    <p:extLst>
      <p:ext uri="{BB962C8B-B14F-4D97-AF65-F5344CB8AC3E}">
        <p14:creationId xmlns:p14="http://schemas.microsoft.com/office/powerpoint/2010/main" val="398258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a:t>
            </a:fld>
            <a:endParaRPr lang="sv-SE"/>
          </a:p>
        </p:txBody>
      </p:sp>
    </p:spTree>
    <p:extLst>
      <p:ext uri="{BB962C8B-B14F-4D97-AF65-F5344CB8AC3E}">
        <p14:creationId xmlns:p14="http://schemas.microsoft.com/office/powerpoint/2010/main" val="45629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types of taxes and fees</a:t>
            </a:r>
          </a:p>
          <a:p>
            <a:r>
              <a:rPr lang="en-US" sz="1200" dirty="0"/>
              <a:t>A-tax: paid by the person who pays compensation for work to a natural or legal person without F-tax. A-tax is thus paid for natural or legal persons.</a:t>
            </a:r>
          </a:p>
          <a:p>
            <a:r>
              <a:rPr lang="en-US" sz="1200" dirty="0"/>
              <a:t>F-tax: paid by a natural or legal person who runs a business.</a:t>
            </a:r>
          </a:p>
          <a:p>
            <a:r>
              <a:rPr lang="en-US" sz="1200" dirty="0"/>
              <a:t>Employer's fee: paid by the person who pays compensation for work in the form of cash or other benefits.</a:t>
            </a:r>
          </a:p>
          <a:p>
            <a:r>
              <a:rPr lang="en-US" sz="1200" dirty="0"/>
              <a:t>Personal fees: paid by a natural person who is a sole trader or a partner in a trading company who has income from active business activities. Personal charges are included in the F tax.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Social contributions: paid by natural persons who have income from passive business activities.</a:t>
            </a:r>
          </a:p>
          <a:p>
            <a:r>
              <a:rPr lang="en-US" sz="1200" dirty="0"/>
              <a:t>Value added tax (VAT): paid by natural or legal persons who sell goods or services subject to VAT within the country.</a:t>
            </a:r>
            <a:endParaRPr lang="sv-SE" sz="1200" dirty="0"/>
          </a:p>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11</a:t>
            </a:fld>
            <a:endParaRPr lang="sv-SE"/>
          </a:p>
        </p:txBody>
      </p:sp>
    </p:spTree>
    <p:extLst>
      <p:ext uri="{BB962C8B-B14F-4D97-AF65-F5344CB8AC3E}">
        <p14:creationId xmlns:p14="http://schemas.microsoft.com/office/powerpoint/2010/main" val="342057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As an entrepreneur, you pay your tax by paying preliminary tax every month to the Swedish Tax Agency. When you apply to be approved for F-tax, the Swedish Tax Agency calculates how much you have to pay in tax each month and you will be notified of this. Then, at the beginning of each year, you will receive a decision from the Swedish Tax Agency on how much you must pay in each month for the next year.</a:t>
            </a:r>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12</a:t>
            </a:fld>
            <a:endParaRPr lang="sv-SE"/>
          </a:p>
        </p:txBody>
      </p:sp>
    </p:spTree>
    <p:extLst>
      <p:ext uri="{BB962C8B-B14F-4D97-AF65-F5344CB8AC3E}">
        <p14:creationId xmlns:p14="http://schemas.microsoft.com/office/powerpoint/2010/main" val="290427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Everyone who pays taxes and fees has their own tax account with the Swedish Tax Agency, both Physical and legal persons. All payments you make to the Tax Agency are posted to your tax account.</a:t>
            </a:r>
          </a:p>
          <a:p>
            <a:r>
              <a:rPr lang="en-US" dirty="0"/>
              <a:t>VAT, employer contributions and deducted tax are also reported in VAT and employer returns (tax return). F-tax and special A-tax are not reported here, but the payment is made together with other taxes and fees every month.</a:t>
            </a:r>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13</a:t>
            </a:fld>
            <a:endParaRPr lang="sv-SE"/>
          </a:p>
        </p:txBody>
      </p:sp>
    </p:spTree>
    <p:extLst>
      <p:ext uri="{BB962C8B-B14F-4D97-AF65-F5344CB8AC3E}">
        <p14:creationId xmlns:p14="http://schemas.microsoft.com/office/powerpoint/2010/main" val="139255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Report and pay VAT</a:t>
            </a:r>
          </a:p>
          <a:p>
            <a:r>
              <a:rPr lang="en-US" dirty="0"/>
              <a:t>The VAT must be reported to the Swedish Tax Agency and you either have to pay or get VAT money back. Smaller companies usually report VAT once per quarter. The easiest way to submit your VAT return is with the e-service on the Swedish Tax Agency's website.</a:t>
            </a:r>
          </a:p>
          <a:p>
            <a:endParaRPr lang="en-US" dirty="0"/>
          </a:p>
          <a:p>
            <a:r>
              <a:rPr lang="en-US" dirty="0"/>
              <a:t>What information must be provided in the VAT return?</a:t>
            </a:r>
          </a:p>
          <a:p>
            <a:r>
              <a:rPr lang="en-US" dirty="0"/>
              <a:t>You retrieve the information to be provided in the VAT return from your accounting. Among other things, you must provide information about:</a:t>
            </a:r>
          </a:p>
          <a:p>
            <a:endParaRPr lang="en-US" dirty="0"/>
          </a:p>
          <a:p>
            <a:r>
              <a:rPr lang="en-US" dirty="0"/>
              <a:t>your sales</a:t>
            </a:r>
          </a:p>
          <a:p>
            <a:r>
              <a:rPr lang="en-US" dirty="0"/>
              <a:t>output VAT (VAT on what you have sold)</a:t>
            </a:r>
          </a:p>
          <a:p>
            <a:r>
              <a:rPr lang="en-US" dirty="0"/>
              <a:t>input VAT (VAT on what you have purchased.</a:t>
            </a:r>
          </a:p>
          <a:p>
            <a:r>
              <a:rPr lang="en-US" dirty="0"/>
              <a:t>The difference between output VAT and input VAT determines whether you have to pay or get VAT money back.</a:t>
            </a:r>
          </a:p>
          <a:p>
            <a:endParaRPr lang="en-US" dirty="0"/>
          </a:p>
          <a:p>
            <a:endParaRPr lang="en-US" dirty="0"/>
          </a:p>
          <a:p>
            <a:r>
              <a:rPr lang="en-US" dirty="0"/>
              <a:t>Submit a VAT return</a:t>
            </a:r>
          </a:p>
          <a:p>
            <a:r>
              <a:rPr lang="en-US" dirty="0"/>
              <a:t>The easiest way to submit your VAT return is with the Submit a VAT return e-service on the Swedish Tax Agency's website. If you cannot use the e-service, you can use a form that the Swedish Tax Agency sends you by post. You must always submit a VAT return regardless of whether you have something to report or not, otherwise you may be liable to pay a late fee. Remember that you must pay the VAT at the same time as you submit your VAT return.</a:t>
            </a:r>
          </a:p>
          <a:p>
            <a:endParaRPr lang="en-US" dirty="0"/>
          </a:p>
          <a:p>
            <a:endParaRPr lang="en-US" dirty="0"/>
          </a:p>
          <a:p>
            <a:r>
              <a:rPr lang="en-US" dirty="0"/>
              <a:t>How often must the VAT return be submitted?</a:t>
            </a:r>
          </a:p>
          <a:p>
            <a:r>
              <a:rPr lang="en-US" dirty="0"/>
              <a:t>When you make your application/notification for business registration with the Tax Agency in connection with starting your business, you indicate how often you want to report the VAT.</a:t>
            </a:r>
          </a:p>
          <a:p>
            <a:endParaRPr lang="en-US" dirty="0"/>
          </a:p>
          <a:p>
            <a:r>
              <a:rPr lang="en-US" dirty="0"/>
              <a:t>Small businesses that have a lower taxable turnover than SEK 1 million per year can choose to report VAT once a year, quarterly or monthly.</a:t>
            </a:r>
          </a:p>
          <a:p>
            <a:endParaRPr lang="en-US" dirty="0"/>
          </a:p>
          <a:p>
            <a:r>
              <a:rPr lang="en-US" dirty="0"/>
              <a:t>Smaller companies with a taxable turnover between 1 million and 40 million per year can choose to report the VAT once per quarter or once per month.</a:t>
            </a:r>
          </a:p>
          <a:p>
            <a:endParaRPr lang="en-US" dirty="0"/>
          </a:p>
          <a:p>
            <a:r>
              <a:rPr lang="en-US" dirty="0"/>
              <a:t>Larger companies with a taxable turnover of over SEK 40 million must report the VAT once a month.</a:t>
            </a:r>
          </a:p>
          <a:p>
            <a:endParaRPr lang="en-US" dirty="0"/>
          </a:p>
          <a:p>
            <a:r>
              <a:rPr lang="en-US" dirty="0"/>
              <a:t>On the register extract that the Swedish Tax Agency sends out when you register for VAT, it says how often you must report your VAT.</a:t>
            </a:r>
          </a:p>
          <a:p>
            <a:endParaRPr lang="en-US" dirty="0"/>
          </a:p>
          <a:p>
            <a:r>
              <a:rPr lang="en-US" dirty="0"/>
              <a:t>When must the VAT return be submitted?</a:t>
            </a:r>
          </a:p>
          <a:p>
            <a:r>
              <a:rPr lang="en-US" dirty="0"/>
              <a:t>On the Swedish Tax Agency's website, you will find information on which dates apply to submitting a VAT return.</a:t>
            </a:r>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14</a:t>
            </a:fld>
            <a:endParaRPr lang="sv-SE"/>
          </a:p>
        </p:txBody>
      </p:sp>
    </p:spTree>
    <p:extLst>
      <p:ext uri="{BB962C8B-B14F-4D97-AF65-F5344CB8AC3E}">
        <p14:creationId xmlns:p14="http://schemas.microsoft.com/office/powerpoint/2010/main" val="2828989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fact that you are approved for F tax means that you, as an entrepreneur, manage the payment of your taxes and fees yourself. It is also proof for your clients that they do not have to make tax deductions or pay employer contributions on the compensation.</a:t>
            </a:r>
          </a:p>
          <a:p>
            <a:endParaRPr lang="en-US" dirty="0"/>
          </a:p>
          <a:p>
            <a:r>
              <a:rPr lang="en-US" dirty="0"/>
              <a:t>Be clear that you are approved for F tax</a:t>
            </a:r>
          </a:p>
          <a:p>
            <a:r>
              <a:rPr lang="en-US" dirty="0"/>
              <a:t>By being clear that you are approved for F-tax, the clients know that you are a serious entrepreneur who takes care of your payments of taxes and fees.</a:t>
            </a:r>
          </a:p>
          <a:p>
            <a:endParaRPr lang="en-US" dirty="0"/>
          </a:p>
          <a:p>
            <a:r>
              <a:rPr lang="en-US" dirty="0"/>
              <a:t>Write in the quote or agreement that you have F tax.</a:t>
            </a:r>
          </a:p>
          <a:p>
            <a:r>
              <a:rPr lang="en-US" dirty="0"/>
              <a:t>Write "Approved for F tax" on each invoice.</a:t>
            </a:r>
          </a:p>
          <a:p>
            <a:r>
              <a:rPr lang="en-US" dirty="0"/>
              <a:t>You can also show your register extract which shows that you are approved for F tax</a:t>
            </a:r>
          </a:p>
          <a:p>
            <a:r>
              <a:rPr lang="en-US" dirty="0"/>
              <a:t>If you are approved for F tax with conditions (FA tax), you must state in writing that you are approved for F tax, otherwise A tax applies.</a:t>
            </a:r>
          </a:p>
          <a:p>
            <a:r>
              <a:rPr lang="en-US" dirty="0"/>
              <a:t>Name, address and personal or organization number must also appear on the documents for the information about F-tax to apply. A client can also contact the Swedish Tax Agency and find out which form of tax you have.</a:t>
            </a:r>
          </a:p>
          <a:p>
            <a:endParaRPr lang="en-US" dirty="0"/>
          </a:p>
          <a:p>
            <a:endParaRPr lang="en-US" dirty="0"/>
          </a:p>
          <a:p>
            <a:r>
              <a:rPr lang="en-US" dirty="0"/>
              <a:t>Your F tax can be revoked</a:t>
            </a:r>
          </a:p>
          <a:p>
            <a:r>
              <a:rPr lang="en-US" dirty="0"/>
              <a:t>If you do not declare or pay your taxes, your approval for F-tax may be revoked. It may mean problems for you to get new assignments. Many companies only hire contractors with F tax. Creditors can also check the F tax in connection with loan applications because it shows that you have managed your tax payments.</a:t>
            </a:r>
          </a:p>
          <a:p>
            <a:endParaRPr lang="en-US" dirty="0"/>
          </a:p>
          <a:p>
            <a:r>
              <a:rPr lang="en-US" dirty="0"/>
              <a:t>When it comes to activities conducted by a natural person, three conditions must be met for it to be a commercial activity. The conditions are independence, profit motive and duration. If any of these conditions are not met, it is instead a question of income from service in the form of commission income or hobby. Show that you are approved for F tax</a:t>
            </a:r>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15</a:t>
            </a:fld>
            <a:endParaRPr lang="sv-SE"/>
          </a:p>
        </p:txBody>
      </p:sp>
    </p:spTree>
    <p:extLst>
      <p:ext uri="{BB962C8B-B14F-4D97-AF65-F5344CB8AC3E}">
        <p14:creationId xmlns:p14="http://schemas.microsoft.com/office/powerpoint/2010/main" val="96287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Report your results for individual business activities</a:t>
            </a:r>
          </a:p>
          <a:p>
            <a:r>
              <a:rPr lang="en-US" dirty="0"/>
              <a:t>The page was last updated: 2023-09-26</a:t>
            </a:r>
          </a:p>
          <a:p>
            <a:r>
              <a:rPr lang="en-US" dirty="0"/>
              <a:t>Here you will find information on how to report your results if you run a sole proprietorship.</a:t>
            </a:r>
          </a:p>
          <a:p>
            <a:endParaRPr lang="en-US" dirty="0"/>
          </a:p>
          <a:p>
            <a:r>
              <a:rPr lang="en-US" dirty="0"/>
              <a:t>calculate your taxes</a:t>
            </a:r>
          </a:p>
          <a:p>
            <a:r>
              <a:rPr lang="en-US" dirty="0"/>
              <a:t>The Swedish Tax Agency's tax calculator Calculate your tax helps you to make an assessment of how much income tax and personal charges you have to pay as a sole trader. Keep in mind that the calculator is not comprehensive but gives an approximate result.</a:t>
            </a:r>
          </a:p>
          <a:p>
            <a:endParaRPr lang="en-US" dirty="0"/>
          </a:p>
          <a:p>
            <a:r>
              <a:rPr lang="en-US" dirty="0"/>
              <a:t>Calculate your tax at the Swedish Tax Agency</a:t>
            </a:r>
          </a:p>
          <a:p>
            <a:endParaRPr lang="en-US" dirty="0"/>
          </a:p>
          <a:p>
            <a:r>
              <a:rPr lang="en-US" dirty="0"/>
              <a:t>This is how you pay your tax</a:t>
            </a:r>
          </a:p>
          <a:p>
            <a:r>
              <a:rPr lang="en-US" dirty="0"/>
              <a:t>You pay your tax by paying preliminary income tax every month to the Swedish Tax Agency.</a:t>
            </a:r>
          </a:p>
          <a:p>
            <a:endParaRPr lang="en-US" dirty="0"/>
          </a:p>
          <a:p>
            <a:r>
              <a:rPr lang="en-US" dirty="0"/>
              <a:t>Before each calendar year, you submit a preliminary income declaration to the Tax Agency with an estimate of the profit, i.e. the difference between income and expenses.</a:t>
            </a:r>
          </a:p>
          <a:p>
            <a:endParaRPr lang="en-US" dirty="0"/>
          </a:p>
          <a:p>
            <a:r>
              <a:rPr lang="en-US" dirty="0"/>
              <a:t>Your preliminary tax is calculated by the Swedish Tax Agency. The Tax Agency is based on the information you provide in your application via the e-service here at verksamt.se, or the information you provided in the form "Tax and fee notification".</a:t>
            </a:r>
          </a:p>
          <a:p>
            <a:endParaRPr lang="en-US" dirty="0"/>
          </a:p>
          <a:p>
            <a:r>
              <a:rPr lang="en-US" dirty="0"/>
              <a:t>You pay provisional tax in equal installments each month during the tax year, normally on the 12th of each month. The size of the payments therefore does not vary with the results for each month.</a:t>
            </a:r>
          </a:p>
          <a:p>
            <a:endParaRPr lang="en-US" dirty="0"/>
          </a:p>
          <a:p>
            <a:endParaRPr lang="en-US" dirty="0"/>
          </a:p>
          <a:p>
            <a:r>
              <a:rPr lang="en-US" dirty="0"/>
              <a:t>During the year, you do ongoing accounting, which after the end of the year is compiled into a financial statement. From the financial statement, you retrieve the income and expenses for the income tax return. After you have submitted the return, you will receive a final tax notice from the Swedish Tax Agency showing the final tax. The Swedish Tax Agency has now reviewed the declaration and calculated the total tax you must pay, often around 40 percent of the profit.</a:t>
            </a:r>
          </a:p>
          <a:p>
            <a:endParaRPr lang="en-US" dirty="0"/>
          </a:p>
          <a:p>
            <a:r>
              <a:rPr lang="en-US" dirty="0"/>
              <a:t>If you paid too little preliminary tax during the year, you must pay the missing amount. If you paid too much, you get the money back.</a:t>
            </a:r>
          </a:p>
          <a:p>
            <a:endParaRPr lang="en-US" dirty="0"/>
          </a:p>
          <a:p>
            <a:r>
              <a:rPr lang="en-US" dirty="0"/>
              <a:t>If you cannot declare on time</a:t>
            </a:r>
          </a:p>
          <a:p>
            <a:r>
              <a:rPr lang="en-US" dirty="0"/>
              <a:t>As a sole trader, you can apply for and receive a deferral with Income Statement 1 directly on My pages on the Swedish Tax Agency's website. You can get a grace period until May 18 and you must apply by May 4 at the latest.</a:t>
            </a:r>
          </a:p>
          <a:p>
            <a:endParaRPr lang="en-US" dirty="0"/>
          </a:p>
          <a:p>
            <a:r>
              <a:rPr lang="en-US" dirty="0"/>
              <a:t>You can find my pages by clicking the "log in" button on www.skatteverket.se at the top right of the start page, or log in directly with your e-identification at the link below.</a:t>
            </a:r>
          </a:p>
          <a:p>
            <a:endParaRPr lang="en-US" dirty="0"/>
          </a:p>
          <a:p>
            <a:r>
              <a:rPr lang="en-US" dirty="0"/>
              <a:t>Log in with e-identification to My Pages at the Swedish Tax Agency</a:t>
            </a:r>
          </a:p>
          <a:p>
            <a:endParaRPr lang="en-US" dirty="0"/>
          </a:p>
          <a:p>
            <a:r>
              <a:rPr lang="en-US" dirty="0"/>
              <a:t>If you do not have the opportunity to apply on My Pages or if you need a deferral for a longer period of time, you apply on the form Application – Deferral to submit income declaration etc. (SKV 2600).</a:t>
            </a:r>
          </a:p>
          <a:p>
            <a:endParaRPr lang="en-US" dirty="0"/>
          </a:p>
          <a:p>
            <a:r>
              <a:rPr lang="en-US" dirty="0"/>
              <a:t>More about tax</a:t>
            </a:r>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16</a:t>
            </a:fld>
            <a:endParaRPr lang="sv-SE"/>
          </a:p>
        </p:txBody>
      </p:sp>
    </p:spTree>
    <p:extLst>
      <p:ext uri="{BB962C8B-B14F-4D97-AF65-F5344CB8AC3E}">
        <p14:creationId xmlns:p14="http://schemas.microsoft.com/office/powerpoint/2010/main" val="284727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If you have a sole proprietorship, you must pay the social security contributions yourself in the form of personal contributions. Personal charges must be paid on income from active business activities. A special payroll tax is paid on income from passive business activities.</a:t>
            </a:r>
          </a:p>
          <a:p>
            <a:endParaRPr lang="en-US" dirty="0"/>
          </a:p>
          <a:p>
            <a:r>
              <a:rPr lang="en-US" dirty="0"/>
              <a:t>Personal charges</a:t>
            </a:r>
          </a:p>
          <a:p>
            <a:r>
              <a:rPr lang="en-US" dirty="0"/>
              <a:t>The deductibles are calculated on the surplus of the business activity. Social security contributions are administered by the Swedish Tax Agency and provide basic protection in the form of, for example, sickness benefit and pension, and are deductible in the declaration. They are deductible in the declaration. The deductibles below apply to 7 grace days.</a:t>
            </a:r>
          </a:p>
          <a:p>
            <a:endParaRPr lang="en-US" dirty="0"/>
          </a:p>
          <a:p>
            <a:r>
              <a:rPr lang="en-US" dirty="0"/>
              <a:t>What is used for?</a:t>
            </a:r>
          </a:p>
          <a:p>
            <a:pPr lvl="1"/>
            <a:r>
              <a:rPr lang="en-US" dirty="0"/>
              <a:t>Tax year 2023 Personal charges</a:t>
            </a:r>
          </a:p>
          <a:p>
            <a:pPr lvl="1"/>
            <a:r>
              <a:rPr lang="en-US" dirty="0"/>
              <a:t>Old-age pension contribution 10.21%</a:t>
            </a:r>
          </a:p>
          <a:p>
            <a:pPr lvl="1"/>
            <a:r>
              <a:rPr lang="en-US" dirty="0"/>
              <a:t>Survivor's pension contribution 0.60%</a:t>
            </a:r>
          </a:p>
          <a:p>
            <a:pPr lvl="1"/>
            <a:r>
              <a:rPr lang="en-US" dirty="0"/>
              <a:t>Health insurance fee 3.64%</a:t>
            </a:r>
          </a:p>
          <a:p>
            <a:pPr lvl="1"/>
            <a:r>
              <a:rPr lang="en-US" dirty="0"/>
              <a:t>Workers' compensation fee 0.20%</a:t>
            </a:r>
          </a:p>
          <a:p>
            <a:pPr lvl="1"/>
            <a:r>
              <a:rPr lang="en-US" dirty="0"/>
              <a:t>Parental insurance fee 2.60%</a:t>
            </a:r>
          </a:p>
          <a:p>
            <a:pPr lvl="1"/>
            <a:r>
              <a:rPr lang="en-US" dirty="0"/>
              <a:t>Labor market fee 0.10%</a:t>
            </a:r>
          </a:p>
          <a:p>
            <a:pPr lvl="1"/>
            <a:r>
              <a:rPr lang="en-US" dirty="0"/>
              <a:t>General payroll tax 11.62%</a:t>
            </a:r>
          </a:p>
          <a:p>
            <a:pPr lvl="1"/>
            <a:r>
              <a:rPr lang="en-US" dirty="0"/>
              <a:t>Total 28.97%</a:t>
            </a:r>
          </a:p>
          <a:p>
            <a:endParaRPr lang="en-US" dirty="0"/>
          </a:p>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17</a:t>
            </a:fld>
            <a:endParaRPr lang="sv-SE"/>
          </a:p>
        </p:txBody>
      </p:sp>
    </p:spTree>
    <p:extLst>
      <p:ext uri="{BB962C8B-B14F-4D97-AF65-F5344CB8AC3E}">
        <p14:creationId xmlns:p14="http://schemas.microsoft.com/office/powerpoint/2010/main" val="352147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Reduction of co-payments</a:t>
            </a:r>
          </a:p>
          <a:p>
            <a:r>
              <a:rPr lang="en-US" dirty="0"/>
              <a:t>For those who pay the entire personal fee, a reduction of 7.5% of income up to SEK 200,000 is allowed if you have more than SEK 40,000 in income from your company. You can receive a maximum of SEK 15,000 in reduction.</a:t>
            </a:r>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18</a:t>
            </a:fld>
            <a:endParaRPr lang="sv-SE"/>
          </a:p>
        </p:txBody>
      </p:sp>
    </p:spTree>
    <p:extLst>
      <p:ext uri="{BB962C8B-B14F-4D97-AF65-F5344CB8AC3E}">
        <p14:creationId xmlns:p14="http://schemas.microsoft.com/office/powerpoint/2010/main" val="3232602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Choose the number of grace days</a:t>
            </a:r>
          </a:p>
          <a:p>
            <a:r>
              <a:rPr lang="en-US" dirty="0"/>
              <a:t>You can choose how many grace days you want. You can increase or decrease the number of qualifying days and thus affect your co-payments. You have the option of choosing 1, 7, 14, 30, 60 or 90 grace days.</a:t>
            </a:r>
          </a:p>
          <a:p>
            <a:endParaRPr lang="en-US" dirty="0"/>
          </a:p>
          <a:p>
            <a:r>
              <a:rPr lang="en-US" dirty="0"/>
              <a:t>Waiting days and co-payments in 2023</a:t>
            </a:r>
          </a:p>
          <a:p>
            <a:r>
              <a:rPr lang="en-US" dirty="0"/>
              <a:t>Personal contribution to health insurance for income year 2023 is calculated according to the following percentages of income up to and including 10 times the price base amount at the beginning of the year:</a:t>
            </a:r>
          </a:p>
          <a:p>
            <a:endParaRPr lang="en-US" dirty="0"/>
          </a:p>
          <a:p>
            <a:r>
              <a:rPr lang="en-US" dirty="0"/>
              <a:t>For insured with 1 day waiting period: 3.84%</a:t>
            </a:r>
          </a:p>
          <a:p>
            <a:r>
              <a:rPr lang="en-US" dirty="0"/>
              <a:t>For insured with a 7-day waiting period: 3.64%</a:t>
            </a:r>
          </a:p>
          <a:p>
            <a:r>
              <a:rPr lang="en-US" dirty="0"/>
              <a:t>For insured with a 14-day waiting period: 3.59%</a:t>
            </a:r>
          </a:p>
          <a:p>
            <a:r>
              <a:rPr lang="en-US" dirty="0"/>
              <a:t>For insured with a 30-day waiting period: 3.36%</a:t>
            </a:r>
          </a:p>
          <a:p>
            <a:r>
              <a:rPr lang="en-US" dirty="0"/>
              <a:t>For insured with a 60-day waiting period: 3.09%</a:t>
            </a:r>
          </a:p>
          <a:p>
            <a:r>
              <a:rPr lang="en-US" dirty="0"/>
              <a:t>For insured with a 90-day waiting period: 2.91%</a:t>
            </a:r>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19</a:t>
            </a:fld>
            <a:endParaRPr lang="sv-SE"/>
          </a:p>
        </p:txBody>
      </p:sp>
    </p:spTree>
    <p:extLst>
      <p:ext uri="{BB962C8B-B14F-4D97-AF65-F5344CB8AC3E}">
        <p14:creationId xmlns:p14="http://schemas.microsoft.com/office/powerpoint/2010/main" val="282604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Attorney and court costs</a:t>
            </a:r>
          </a:p>
          <a:p>
            <a:r>
              <a:rPr lang="en-US" dirty="0"/>
              <a:t>You may only deduct the expenses if they were incurred solely to increase your business's taxable income or reduce deductible expenses. For example, it could be about lawyer and court costs due to a dispute about the price of a delivered good or service.</a:t>
            </a:r>
          </a:p>
          <a:p>
            <a:r>
              <a:rPr lang="en-US" dirty="0"/>
              <a:t>Expenses for tax processes related to Swedish income tax are not deductible because Swedish income tax is not a deductible cost for the business owner.</a:t>
            </a:r>
          </a:p>
          <a:p>
            <a:endParaRPr lang="en-US" dirty="0"/>
          </a:p>
          <a:p>
            <a:r>
              <a:rPr lang="en-US" dirty="0"/>
              <a:t>Fatigues</a:t>
            </a:r>
          </a:p>
          <a:p>
            <a:r>
              <a:rPr lang="en-US" dirty="0"/>
              <a:t>You may only make deductions for work clothes that are not considered suitable for private use. The clothes must also have special properties that have a clear connection with your business. For example, it can be work trousers for craftsmen with special pockets for storing tools and sewn-in knee pads and more.</a:t>
            </a:r>
          </a:p>
          <a:p>
            <a:endParaRPr lang="en-US" dirty="0"/>
          </a:p>
          <a:p>
            <a:r>
              <a:rPr lang="en-US" dirty="0"/>
              <a:t>See also Protective equipment and protective clothing</a:t>
            </a:r>
          </a:p>
          <a:p>
            <a:r>
              <a:rPr lang="en-US" dirty="0"/>
              <a:t>Unemployment fund</a:t>
            </a:r>
          </a:p>
          <a:p>
            <a:r>
              <a:rPr lang="en-US" dirty="0"/>
              <a:t>You may not deduct contributions to the unemployment fund or trade union in your business activities.</a:t>
            </a:r>
          </a:p>
          <a:p>
            <a:endParaRPr lang="en-US" dirty="0"/>
          </a:p>
          <a:p>
            <a:r>
              <a:rPr lang="en-US" dirty="0"/>
              <a:t>Business travel</a:t>
            </a:r>
          </a:p>
          <a:p>
            <a:r>
              <a:rPr lang="en-US" dirty="0"/>
              <a:t>The term work trips refers to trips between home and workplace.</a:t>
            </a:r>
          </a:p>
          <a:p>
            <a:endParaRPr lang="en-US" dirty="0"/>
          </a:p>
          <a:p>
            <a:r>
              <a:rPr lang="en-US" dirty="0"/>
              <a:t>Read more on the Travel between home and business premises page</a:t>
            </a:r>
          </a:p>
          <a:p>
            <a:r>
              <a:rPr lang="en-US" dirty="0"/>
              <a:t>If you instead want to know more about travel in your business, see the opposite page</a:t>
            </a:r>
          </a:p>
          <a:p>
            <a:endParaRPr lang="en-US" dirty="0"/>
          </a:p>
          <a:p>
            <a:r>
              <a:rPr lang="en-US" dirty="0"/>
              <a:t>Premises</a:t>
            </a:r>
          </a:p>
          <a:p>
            <a:r>
              <a:rPr lang="en-US" dirty="0"/>
              <a:t>Rent premises</a:t>
            </a:r>
          </a:p>
          <a:p>
            <a:r>
              <a:rPr lang="en-US" dirty="0"/>
              <a:t>If you rent premises for your business, you can deduct the rental cost.</a:t>
            </a:r>
          </a:p>
          <a:p>
            <a:r>
              <a:rPr lang="en-US" dirty="0"/>
              <a:t>If you pay for repairs to this premises, you can normally deduct the repair costs directly, even if it involves an improvement to the premises.</a:t>
            </a:r>
          </a:p>
          <a:p>
            <a:r>
              <a:rPr lang="en-US" dirty="0"/>
              <a:t>You make this deduction by entering the costs in your current accounting..</a:t>
            </a:r>
          </a:p>
          <a:p>
            <a:endParaRPr lang="en-US" dirty="0"/>
          </a:p>
          <a:p>
            <a:r>
              <a:rPr lang="en-US" dirty="0"/>
              <a:t>Works in own private residence</a:t>
            </a:r>
          </a:p>
          <a:p>
            <a:r>
              <a:rPr lang="en-US" dirty="0"/>
              <a:t>Is the workroom a specially designed part of your home?</a:t>
            </a:r>
          </a:p>
          <a:p>
            <a:r>
              <a:rPr lang="en-US" dirty="0"/>
              <a:t>What is meant by specially established part has developed in practice. This means that you must have a need for a work room and that the room cannot be used as a home due to its location, decor or use.</a:t>
            </a:r>
          </a:p>
          <a:p>
            <a:endParaRPr lang="en-US" dirty="0"/>
          </a:p>
          <a:p>
            <a:r>
              <a:rPr lang="en-US" dirty="0"/>
              <a:t>Notification Fees</a:t>
            </a:r>
          </a:p>
          <a:p>
            <a:r>
              <a:rPr lang="en-US" dirty="0"/>
              <a:t>You may make deductions for notification fees for loans that belong to business activities.</a:t>
            </a:r>
          </a:p>
          <a:p>
            <a:endParaRPr lang="en-US" dirty="0"/>
          </a:p>
          <a:p>
            <a:r>
              <a:rPr lang="en-US" dirty="0"/>
              <a:t>Depreciation</a:t>
            </a:r>
          </a:p>
          <a:p>
            <a:r>
              <a:rPr lang="en-US" dirty="0"/>
              <a:t>Depreciation is another word for depreciation, which means that you get to deduct the cost of the purchase by spreading it over several years.</a:t>
            </a:r>
          </a:p>
          <a:p>
            <a:endParaRPr lang="en-US" dirty="0"/>
          </a:p>
          <a:p>
            <a:r>
              <a:rPr lang="en-US" dirty="0"/>
              <a:t>Bank guarantee fee</a:t>
            </a:r>
          </a:p>
          <a:p>
            <a:r>
              <a:rPr lang="en-US" dirty="0"/>
              <a:t>Bank guarantee means that the bank, for example, guarantees your payment of a debt to a supplier in the event of a major deal. You may deduct the fee the bank charges you if the guarantee relates to something related to your business.</a:t>
            </a:r>
          </a:p>
          <a:p>
            <a:endParaRPr lang="en-US" dirty="0"/>
          </a:p>
          <a:p>
            <a:r>
              <a:rPr lang="en-US" dirty="0"/>
              <a:t>Car expenses</a:t>
            </a:r>
          </a:p>
          <a:p>
            <a:r>
              <a:rPr lang="en-US" dirty="0"/>
              <a:t>If you need a car in your business, you may deduct all operating costs if the car is booked as an asset in the business or if it is leased (rented). Operating costs can be, for example, repairs, maintenance, winter tires and fuel.</a:t>
            </a:r>
          </a:p>
          <a:p>
            <a:endParaRPr lang="en-US" dirty="0"/>
          </a:p>
          <a:p>
            <a:r>
              <a:rPr lang="en-US" dirty="0"/>
              <a:t>Bridge tolls</a:t>
            </a:r>
          </a:p>
          <a:p>
            <a:r>
              <a:rPr lang="en-US" dirty="0"/>
              <a:t>You may add expenses for congestion tax, road, bridge and ferry tolls when you calculate your deduction for travel between your home and business premises or business travel.</a:t>
            </a:r>
          </a:p>
          <a:p>
            <a:endParaRPr lang="en-US" dirty="0"/>
          </a:p>
          <a:p>
            <a:r>
              <a:rPr lang="en-US" dirty="0"/>
              <a:t>Books /  Nonfiction</a:t>
            </a:r>
          </a:p>
          <a:p>
            <a:r>
              <a:rPr lang="en-US" dirty="0"/>
              <a:t>In order for you to receive a deduction for literature and magazines, they must have a clear connection to your business activities and not be of general interest</a:t>
            </a:r>
          </a:p>
          <a:p>
            <a:endParaRPr lang="en-US" dirty="0"/>
          </a:p>
          <a:p>
            <a:r>
              <a:rPr lang="en-US" dirty="0"/>
              <a:t>penalty</a:t>
            </a:r>
          </a:p>
          <a:p>
            <a:r>
              <a:rPr lang="en-US" dirty="0"/>
              <a:t>You may not deduct fines and public law penalty fees. It can be about company fines, overload charges and delay charges as well as tax surcharges during taxation. You may also not deduct parking fines and control fees for illegal parking. Late payment reminder fees associated with this may not be deducted either.</a:t>
            </a:r>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20</a:t>
            </a:fld>
            <a:endParaRPr lang="sv-SE"/>
          </a:p>
        </p:txBody>
      </p:sp>
    </p:spTree>
    <p:extLst>
      <p:ext uri="{BB962C8B-B14F-4D97-AF65-F5344CB8AC3E}">
        <p14:creationId xmlns:p14="http://schemas.microsoft.com/office/powerpoint/2010/main" val="363313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2</a:t>
            </a:fld>
            <a:endParaRPr lang="sv-SE"/>
          </a:p>
        </p:txBody>
      </p:sp>
    </p:spTree>
    <p:extLst>
      <p:ext uri="{BB962C8B-B14F-4D97-AF65-F5344CB8AC3E}">
        <p14:creationId xmlns:p14="http://schemas.microsoft.com/office/powerpoint/2010/main" val="188297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Daily newspapers</a:t>
            </a:r>
          </a:p>
          <a:p>
            <a:r>
              <a:rPr lang="en-US" dirty="0"/>
              <a:t>In order for you to receive a deduction for literature and magazines, they must have a clear connection to your business activities and not be of general interest.</a:t>
            </a:r>
          </a:p>
          <a:p>
            <a:endParaRPr lang="en-US" dirty="0"/>
          </a:p>
          <a:p>
            <a:r>
              <a:rPr lang="en-US" dirty="0"/>
              <a:t>Computer</a:t>
            </a:r>
          </a:p>
          <a:p>
            <a:r>
              <a:rPr lang="en-US" dirty="0"/>
              <a:t>If you lease the company's computer, you may deduct the leasing fee</a:t>
            </a:r>
          </a:p>
          <a:p>
            <a:endParaRPr lang="en-US" dirty="0"/>
          </a:p>
          <a:p>
            <a:r>
              <a:rPr lang="en-US" dirty="0"/>
              <a:t>Computer program</a:t>
            </a:r>
          </a:p>
          <a:p>
            <a:r>
              <a:rPr lang="en-US" dirty="0"/>
              <a:t>For simple standardized software, you may make direct deductions with the full amount, for example, it may be software for administrative purposes such as bookkeeping or word processing.</a:t>
            </a:r>
          </a:p>
          <a:p>
            <a:endParaRPr lang="en-US" dirty="0"/>
          </a:p>
          <a:p>
            <a:r>
              <a:rPr lang="en-US" dirty="0"/>
              <a:t>Moving costs</a:t>
            </a:r>
          </a:p>
          <a:p>
            <a:r>
              <a:rPr lang="en-US" dirty="0"/>
              <a:t>If the business is moved from one location to another due to, for example, increased premises needs, you may deduct the expenses for the move.</a:t>
            </a:r>
          </a:p>
          <a:p>
            <a:endParaRPr lang="en-US" dirty="0"/>
          </a:p>
          <a:p>
            <a:r>
              <a:rPr lang="en-US" dirty="0"/>
              <a:t>Franchise fees</a:t>
            </a:r>
          </a:p>
          <a:p>
            <a:r>
              <a:rPr lang="en-US" dirty="0"/>
              <a:t>You receive a deduction for the increased start-up or entry fee distributed over the period of the franchise agreement. If, for example, the agreement runs for ten years, you may make a deduction of one-tenth per </a:t>
            </a:r>
            <a:r>
              <a:rPr lang="en-US" dirty="0" err="1"/>
              <a:t>year.The</a:t>
            </a:r>
            <a:r>
              <a:rPr lang="en-US" dirty="0"/>
              <a:t> ongoing fees are directly deductible as ordinary operating costs.</a:t>
            </a:r>
          </a:p>
          <a:p>
            <a:endParaRPr lang="en-US" dirty="0"/>
          </a:p>
          <a:p>
            <a:r>
              <a:rPr lang="en-US" dirty="0"/>
              <a:t>Health care</a:t>
            </a:r>
          </a:p>
          <a:p>
            <a:r>
              <a:rPr lang="en-US" dirty="0"/>
              <a:t>As a sole trader, you cannot get a deduction for expenses for your own health care or exercise.</a:t>
            </a:r>
          </a:p>
          <a:p>
            <a:endParaRPr lang="en-US" dirty="0"/>
          </a:p>
          <a:p>
            <a:r>
              <a:rPr lang="en-US" dirty="0"/>
              <a:t>Consumable inventories</a:t>
            </a:r>
          </a:p>
          <a:p>
            <a:r>
              <a:rPr lang="en-US" dirty="0"/>
              <a:t>Inventory of less value or inventory that has an economic lifespan of no more than three years is counted as consumable inventory. You can deduct the entire expenditure as an expense when you buy consumables (immediate deduction). You therefore do not need to make annual depreciation deductions.</a:t>
            </a:r>
          </a:p>
          <a:p>
            <a:endParaRPr lang="en-US" dirty="0"/>
          </a:p>
          <a:p>
            <a:r>
              <a:rPr lang="en-US" dirty="0"/>
              <a:t>Association fees</a:t>
            </a:r>
          </a:p>
          <a:p>
            <a:r>
              <a:rPr lang="en-US" dirty="0"/>
              <a:t>You may not deduct membership fees to associations. However, you can usually deduct the fee to the association's service company if there is one that provides direct services to the members and you use these. What is the membership fee and what is the service fee is normally shown on the invoice.</a:t>
            </a:r>
          </a:p>
          <a:p>
            <a:endParaRPr lang="en-US" dirty="0"/>
          </a:p>
          <a:p>
            <a:r>
              <a:rPr lang="en-US" dirty="0"/>
              <a:t>Insurances</a:t>
            </a:r>
          </a:p>
          <a:p>
            <a:r>
              <a:rPr lang="en-US" dirty="0"/>
              <a:t>You are normally allowed to make deductions for premiums for insurances that you have taken out for your business activities – for example liability and interruption insurance or property insurance for inventory</a:t>
            </a:r>
          </a:p>
          <a:p>
            <a:endParaRPr lang="en-US" dirty="0"/>
          </a:p>
          <a:p>
            <a:r>
              <a:rPr lang="en-US" dirty="0"/>
              <a:t>Glasses and lenses</a:t>
            </a:r>
          </a:p>
          <a:p>
            <a:r>
              <a:rPr lang="en-US" dirty="0"/>
              <a:t>You cannot deduct expenses for glasses or contact lenses as they are considered a private living expense. It is irrelevant that you need glasses or contact lenses to be able to work in your business.</a:t>
            </a:r>
          </a:p>
          <a:p>
            <a:endParaRPr lang="en-US" dirty="0"/>
          </a:p>
          <a:p>
            <a:r>
              <a:rPr lang="en-US" dirty="0"/>
              <a:t>Terminal glasses for monitor work</a:t>
            </a:r>
          </a:p>
          <a:p>
            <a:r>
              <a:rPr lang="en-US" dirty="0"/>
              <a:t>If an eye examination shows that you need adapted terminal glasses for monitor work, you are entitled to them according to the Work Environment Agency.</a:t>
            </a:r>
          </a:p>
          <a:p>
            <a:endParaRPr lang="en-US" dirty="0"/>
          </a:p>
          <a:p>
            <a:r>
              <a:rPr lang="en-US" dirty="0"/>
              <a:t>Gifts</a:t>
            </a:r>
          </a:p>
          <a:p>
            <a:r>
              <a:rPr lang="en-US" dirty="0"/>
              <a:t>You are not normally allowed to deduct gifts, but there are exceptions, for example, in some cases you may deduct representation and advertising gifts.</a:t>
            </a:r>
          </a:p>
          <a:p>
            <a:endParaRPr lang="en-US" dirty="0"/>
          </a:p>
          <a:p>
            <a:r>
              <a:rPr lang="en-US" dirty="0"/>
              <a:t>Representative gifts must have an immediate connection to your business. For example, flowers may be relevant when a customer company is celebrating an anniversary. However, you cannot deduct representation gifts to your business associates in connection with weekends or their personal holidays.</a:t>
            </a:r>
          </a:p>
          <a:p>
            <a:endParaRPr lang="en-US" dirty="0"/>
          </a:p>
          <a:p>
            <a:r>
              <a:rPr lang="en-US" dirty="0"/>
              <a:t>Promotional gifts should be directly related to your company's product range or production. It can also be simpler gift items such as almanacs or penknives that usually bear your company's name or logo.</a:t>
            </a:r>
          </a:p>
          <a:p>
            <a:endParaRPr lang="en-US" dirty="0"/>
          </a:p>
          <a:p>
            <a:r>
              <a:rPr lang="en-US" dirty="0"/>
              <a:t>Deductions for representation and advertising gifts are given with a reasonable amount, but no more than SEK 300 excluding VAT.</a:t>
            </a:r>
          </a:p>
          <a:p>
            <a:endParaRPr lang="en-US" dirty="0"/>
          </a:p>
          <a:p>
            <a:r>
              <a:rPr lang="en-US" dirty="0"/>
              <a:t>Website</a:t>
            </a:r>
          </a:p>
          <a:p>
            <a:r>
              <a:rPr lang="en-US" dirty="0"/>
              <a:t>You can directly deduct expenses that arise when you create your website. For example, purchasing web design services, domain names and so </a:t>
            </a:r>
            <a:r>
              <a:rPr lang="en-US" dirty="0" err="1"/>
              <a:t>on.If</a:t>
            </a:r>
            <a:r>
              <a:rPr lang="en-US" dirty="0"/>
              <a:t> you buy your website from someone else, you can deduct the cost through annual depreciation deductions.</a:t>
            </a:r>
          </a:p>
          <a:p>
            <a:r>
              <a:rPr lang="en-US" dirty="0"/>
              <a:t>Running costs for operation, development and maintenance of the website are directly deductible.</a:t>
            </a:r>
          </a:p>
          <a:p>
            <a:endParaRPr lang="en-US" dirty="0"/>
          </a:p>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21</a:t>
            </a:fld>
            <a:endParaRPr lang="sv-SE"/>
          </a:p>
        </p:txBody>
      </p:sp>
    </p:spTree>
    <p:extLst>
      <p:ext uri="{BB962C8B-B14F-4D97-AF65-F5344CB8AC3E}">
        <p14:creationId xmlns:p14="http://schemas.microsoft.com/office/powerpoint/2010/main" val="2776316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Trips with overnight stay</a:t>
            </a:r>
          </a:p>
          <a:p>
            <a:r>
              <a:rPr lang="en-US" dirty="0"/>
              <a:t>If in your business you make trips with an overnight stay outside the usual place of business, you may make deductions for increased living expenses.</a:t>
            </a:r>
          </a:p>
          <a:p>
            <a:r>
              <a:rPr lang="en-US" dirty="0"/>
              <a:t>Your usual place of business is counted as an area within 50 kilometers of your home or workplace. </a:t>
            </a:r>
          </a:p>
          <a:p>
            <a:endParaRPr lang="en-US" dirty="0"/>
          </a:p>
          <a:p>
            <a:r>
              <a:rPr lang="en-US" dirty="0"/>
              <a:t>Conditions for deduction</a:t>
            </a:r>
          </a:p>
          <a:p>
            <a:r>
              <a:rPr lang="en-US" dirty="0"/>
              <a:t>You may make deductions if the following conditions are met</a:t>
            </a:r>
          </a:p>
          <a:p>
            <a:r>
              <a:rPr lang="en-US" dirty="0"/>
              <a:t>the deduction refers to travel outside the usual place of </a:t>
            </a:r>
            <a:r>
              <a:rPr lang="en-US" dirty="0" err="1"/>
              <a:t>businessyou</a:t>
            </a:r>
            <a:r>
              <a:rPr lang="en-US" dirty="0"/>
              <a:t> have spent the night outside the usual place of business.</a:t>
            </a:r>
          </a:p>
          <a:p>
            <a:r>
              <a:rPr lang="en-US" dirty="0"/>
              <a:t>It is important to save documents that show</a:t>
            </a:r>
          </a:p>
          <a:p>
            <a:r>
              <a:rPr lang="en-US" dirty="0"/>
              <a:t>date of travel</a:t>
            </a:r>
          </a:p>
          <a:p>
            <a:r>
              <a:rPr lang="en-US" dirty="0"/>
              <a:t>the purpose of the trip</a:t>
            </a:r>
          </a:p>
          <a:p>
            <a:r>
              <a:rPr lang="en-US" dirty="0"/>
              <a:t>where have you gone</a:t>
            </a:r>
          </a:p>
          <a:p>
            <a:r>
              <a:rPr lang="en-US" dirty="0"/>
              <a:t>what time you left and came back.</a:t>
            </a:r>
          </a:p>
          <a:p>
            <a:endParaRPr lang="en-US" dirty="0"/>
          </a:p>
          <a:p>
            <a:r>
              <a:rPr lang="en-US" dirty="0"/>
              <a:t>Lease premises (purchase)</a:t>
            </a:r>
          </a:p>
          <a:p>
            <a:r>
              <a:rPr lang="en-US" dirty="0"/>
              <a:t>You may deduct expenses for the purchase of a lease through annual depreciation deductions.</a:t>
            </a:r>
          </a:p>
          <a:p>
            <a:endParaRPr lang="en-US" dirty="0"/>
          </a:p>
          <a:p>
            <a:r>
              <a:rPr lang="en-US" dirty="0"/>
              <a:t>Hearing aid</a:t>
            </a:r>
          </a:p>
          <a:p>
            <a:r>
              <a:rPr lang="en-US" dirty="0"/>
              <a:t>You do not get a deduction for hearing aid expenses because it is considered a private living expense. It is irrelevant that you need the hearing aid to be able to work in your business.</a:t>
            </a:r>
          </a:p>
          <a:p>
            <a:endParaRPr lang="en-US" dirty="0"/>
          </a:p>
          <a:p>
            <a:r>
              <a:rPr lang="en-US" dirty="0"/>
              <a:t>Debt collection and recovery fees</a:t>
            </a:r>
          </a:p>
          <a:p>
            <a:r>
              <a:rPr lang="en-US" dirty="0"/>
              <a:t>You receive deductions for expenses incurred by debt collection companies and the Swedish Enforcement Agency to collect payment for claims in business operations. You also get deductions for debt collection fees and fees to the Enforcement Directorate if you receive a payment claim against you as a trader.</a:t>
            </a:r>
          </a:p>
          <a:p>
            <a:endParaRPr lang="en-US" dirty="0"/>
          </a:p>
          <a:p>
            <a:r>
              <a:rPr lang="en-US" dirty="0"/>
              <a:t>Inventory</a:t>
            </a:r>
          </a:p>
          <a:p>
            <a:r>
              <a:rPr lang="en-US" dirty="0"/>
              <a:t>Assets are assets for constant use that you need to be able to run your business, for example instruments, IT equipment or machines that manufacture products.</a:t>
            </a:r>
          </a:p>
          <a:p>
            <a:endParaRPr lang="en-US" dirty="0"/>
          </a:p>
          <a:p>
            <a:r>
              <a:rPr lang="en-US" dirty="0"/>
              <a:t>Customer loss</a:t>
            </a:r>
          </a:p>
          <a:p>
            <a:r>
              <a:rPr lang="en-US" dirty="0"/>
              <a:t>Customer loss means that your customer does not pay you (in whole or in part) for a product or service.</a:t>
            </a:r>
          </a:p>
          <a:p>
            <a:endParaRPr lang="en-US" dirty="0"/>
          </a:p>
          <a:p>
            <a:r>
              <a:rPr lang="en-US" dirty="0"/>
              <a:t>You receive a deduction for ascertained customer losses, that is, when your customer has gone bankrupt or a public settlement has been decided.</a:t>
            </a:r>
          </a:p>
          <a:p>
            <a:endParaRPr lang="en-US" dirty="0"/>
          </a:p>
          <a:p>
            <a:r>
              <a:rPr lang="en-US" dirty="0"/>
              <a:t>You can also get a deduction if the loss is not established. In that case, you must be able to show that it is likely that the customer will not pay. Factors that may indicate that are, among other things</a:t>
            </a:r>
          </a:p>
          <a:p>
            <a:endParaRPr lang="en-US" dirty="0"/>
          </a:p>
          <a:p>
            <a:r>
              <a:rPr lang="en-US" dirty="0"/>
              <a:t>the age of the accounts receivable compared to the normal credit period</a:t>
            </a:r>
          </a:p>
          <a:p>
            <a:r>
              <a:rPr lang="en-US" dirty="0"/>
              <a:t>that the invoice has not been paid despite several demands from you</a:t>
            </a:r>
          </a:p>
          <a:p>
            <a:r>
              <a:rPr lang="en-US" dirty="0"/>
              <a:t>Unsuccessful collection measures via debt collection companies or the enforcement agency.</a:t>
            </a:r>
          </a:p>
          <a:p>
            <a:endParaRPr lang="en-US" dirty="0"/>
          </a:p>
          <a:p>
            <a:r>
              <a:rPr lang="en-US" dirty="0"/>
              <a:t>Driving license</a:t>
            </a:r>
          </a:p>
          <a:p>
            <a:r>
              <a:rPr lang="en-US" dirty="0"/>
              <a:t>You may not deduct expenses for driving license qualifications A and B as it is considered a private living expense.</a:t>
            </a:r>
          </a:p>
          <a:p>
            <a:r>
              <a:rPr lang="en-US" dirty="0"/>
              <a:t>For other driving license authorizations, an assessment takes place on a case-by-case basis. The expense may be deductible if you benefit greatly from the authorization in your existing business. The aim should therefore not be to expand the business with a new branch of business where the new authorization is necessary. Your private value of the new authorization must also not be considered too great.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Expenses for medicines</a:t>
            </a:r>
          </a:p>
          <a:p>
            <a:r>
              <a:rPr lang="en-US" dirty="0"/>
              <a:t>Normally, you cannot deduct expenses for medicines. An exception is if you fall ill while working abroad and therefore need to buy medicine.</a:t>
            </a:r>
          </a:p>
          <a:p>
            <a:endParaRPr lang="en-US" dirty="0"/>
          </a:p>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22</a:t>
            </a:fld>
            <a:endParaRPr lang="sv-SE"/>
          </a:p>
        </p:txBody>
      </p:sp>
    </p:spTree>
    <p:extLst>
      <p:ext uri="{BB962C8B-B14F-4D97-AF65-F5344CB8AC3E}">
        <p14:creationId xmlns:p14="http://schemas.microsoft.com/office/powerpoint/2010/main" val="2555103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Marketing</a:t>
            </a:r>
          </a:p>
          <a:p>
            <a:r>
              <a:rPr lang="en-US" dirty="0"/>
              <a:t>You are normally allowed to deduct expenses for advertising, PR and </a:t>
            </a:r>
            <a:r>
              <a:rPr lang="en-US" dirty="0" err="1"/>
              <a:t>marketing.Food</a:t>
            </a:r>
            <a:r>
              <a:rPr lang="en-US" dirty="0"/>
              <a:t> and drink at demonstrations, screenings and openings are treated as representation.</a:t>
            </a:r>
          </a:p>
          <a:p>
            <a:endParaRPr lang="en-US" dirty="0"/>
          </a:p>
          <a:p>
            <a:r>
              <a:rPr lang="en-US" dirty="0"/>
              <a:t>Representation</a:t>
            </a:r>
          </a:p>
          <a:p>
            <a:r>
              <a:rPr lang="en-US" dirty="0"/>
              <a:t>Representation can be both external and internal </a:t>
            </a:r>
          </a:p>
          <a:p>
            <a:r>
              <a:rPr lang="en-US" dirty="0"/>
              <a:t>external – for example in connection with negotiations in purchases and sales or with consultants, demonstrations, screenings and </a:t>
            </a:r>
            <a:r>
              <a:rPr lang="en-US" dirty="0" err="1"/>
              <a:t>openingsinternal</a:t>
            </a:r>
            <a:r>
              <a:rPr lang="en-US" dirty="0"/>
              <a:t> – for example staff parties and information meetings for</a:t>
            </a:r>
          </a:p>
          <a:p>
            <a:endParaRPr lang="en-US" dirty="0"/>
          </a:p>
          <a:p>
            <a:r>
              <a:rPr lang="en-US" dirty="0"/>
              <a:t>Milage</a:t>
            </a:r>
          </a:p>
          <a:p>
            <a:r>
              <a:rPr lang="en-US" dirty="0"/>
              <a:t>A sole trader receives a standard deduction for journeys by private car.</a:t>
            </a:r>
          </a:p>
          <a:p>
            <a:endParaRPr lang="en-US" dirty="0"/>
          </a:p>
          <a:p>
            <a:r>
              <a:rPr lang="en-US" dirty="0"/>
              <a:t>Parking fee</a:t>
            </a:r>
          </a:p>
          <a:p>
            <a:r>
              <a:rPr lang="en-US" dirty="0"/>
              <a:t>You may deduct expenses for parking when traveling in your business.</a:t>
            </a:r>
          </a:p>
          <a:p>
            <a:endParaRPr lang="en-US" dirty="0"/>
          </a:p>
          <a:p>
            <a:r>
              <a:rPr lang="en-US" dirty="0"/>
              <a:t>Parking fines</a:t>
            </a:r>
          </a:p>
          <a:p>
            <a:r>
              <a:rPr lang="en-US" dirty="0"/>
              <a:t>You may not make deductions for parking fines and control fees for illegal parking.</a:t>
            </a:r>
          </a:p>
          <a:p>
            <a:endParaRPr lang="en-US" dirty="0"/>
          </a:p>
          <a:p>
            <a:r>
              <a:rPr lang="en-US" dirty="0"/>
              <a:t>Patent</a:t>
            </a:r>
          </a:p>
          <a:p>
            <a:r>
              <a:rPr lang="en-US" dirty="0"/>
              <a:t>You may make deductions directly for expenses for your own patent as ordinary operating expenses, for example expenses for the patent application.</a:t>
            </a:r>
          </a:p>
          <a:p>
            <a:r>
              <a:rPr lang="en-US" dirty="0"/>
              <a:t>If you buy a patent from someone else, you can deduct the expenses through annual depreciation deductions.</a:t>
            </a:r>
          </a:p>
          <a:p>
            <a:endParaRPr lang="en-US" dirty="0"/>
          </a:p>
          <a:p>
            <a:r>
              <a:rPr lang="en-US" dirty="0"/>
              <a:t>Deduction for own pension costs</a:t>
            </a:r>
          </a:p>
          <a:p>
            <a:r>
              <a:rPr lang="en-US" dirty="0"/>
              <a:t>You may make deductions for your own pension insurance and for payments into your own pension savings account. But there are limitations, both in terms of the size of the amounts and when the payment must be made.</a:t>
            </a:r>
          </a:p>
          <a:p>
            <a:endParaRPr lang="en-US" dirty="0"/>
          </a:p>
          <a:p>
            <a:r>
              <a:rPr lang="en-US" dirty="0"/>
              <a:t>Amount Limitation</a:t>
            </a:r>
          </a:p>
          <a:p>
            <a:r>
              <a:rPr lang="en-US" dirty="0"/>
              <a:t>Based on your so-called deduction-based income, you can calculate the maximum amount you can make pension deductions for. In this calculation, for income year 2022, you can choose to either use the income you had in 2022 or 2021. You can choose which is the most favorable.</a:t>
            </a:r>
          </a:p>
          <a:p>
            <a:endParaRPr lang="en-US" dirty="0"/>
          </a:p>
          <a:p>
            <a:r>
              <a:rPr lang="en-US" dirty="0"/>
              <a:t>Staff expenses</a:t>
            </a:r>
          </a:p>
          <a:p>
            <a:r>
              <a:rPr lang="en-US" dirty="0"/>
              <a:t>You may make deductions for costs relating to your employees – for example, cash wages, benefits and employer contributions. However, you do not receive a deduction for compensation for yourself, your spouse or children under the age of 16.</a:t>
            </a:r>
          </a:p>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23</a:t>
            </a:fld>
            <a:endParaRPr lang="sv-SE"/>
          </a:p>
        </p:txBody>
      </p:sp>
    </p:spTree>
    <p:extLst>
      <p:ext uri="{BB962C8B-B14F-4D97-AF65-F5344CB8AC3E}">
        <p14:creationId xmlns:p14="http://schemas.microsoft.com/office/powerpoint/2010/main" val="2477724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Reminder fee</a:t>
            </a:r>
          </a:p>
          <a:p>
            <a:r>
              <a:rPr lang="en-US" dirty="0"/>
              <a:t>You may make deductions for reminder fees on, for example, supplier invoices that you have not paid on time. On the other hand, you do not receive a deduction for reminder fees that belong to overdue fines and public law penalty fees.</a:t>
            </a:r>
          </a:p>
          <a:p>
            <a:endParaRPr lang="en-US" dirty="0"/>
          </a:p>
          <a:p>
            <a:r>
              <a:rPr lang="en-US" dirty="0"/>
              <a:t>Rehabilitation and preventive treatment</a:t>
            </a:r>
          </a:p>
          <a:p>
            <a:r>
              <a:rPr lang="en-US" dirty="0"/>
              <a:t>You may deduct expenses for work-oriented rehabilitation and preventive treatment if the purpose of the measures is to enable you to continue working in the business. As a rule, you need a certificate from a doctor or other medical staff.</a:t>
            </a:r>
          </a:p>
          <a:p>
            <a:endParaRPr lang="en-US" dirty="0"/>
          </a:p>
          <a:p>
            <a:r>
              <a:rPr lang="en-US" dirty="0"/>
              <a:t>Registration Fees</a:t>
            </a:r>
          </a:p>
          <a:p>
            <a:r>
              <a:rPr lang="en-US" dirty="0"/>
              <a:t>Deductions for registration fees must be assessed on a case-by-case basis. You may not deduct the fee if the registration is necessary to start the company or a new branch of business within the company.</a:t>
            </a:r>
          </a:p>
          <a:p>
            <a:r>
              <a:rPr lang="en-US" dirty="0"/>
              <a:t>However, you may deduct the registration fee to the Swedish Companies Registration Office to protect your company name (this is optional in many cases). This is because the measure can be compared to a marketing expense, as the purpose of the registration should, among other things, be to give your company an identity in the market.</a:t>
            </a:r>
          </a:p>
          <a:p>
            <a:r>
              <a:rPr lang="en-US" dirty="0"/>
              <a:t>You may also deduct expenses for changing an already registered company name.</a:t>
            </a:r>
          </a:p>
          <a:p>
            <a:endParaRPr lang="en-US" dirty="0"/>
          </a:p>
          <a:p>
            <a:r>
              <a:rPr lang="en-US" dirty="0"/>
              <a:t>Interest rates</a:t>
            </a:r>
          </a:p>
          <a:p>
            <a:r>
              <a:rPr lang="en-US" dirty="0"/>
              <a:t>You may deduct interest expenses for the loans you have in business. However, you may not deduct amortizations because they are not an expense but an installment of the debt.</a:t>
            </a:r>
          </a:p>
          <a:p>
            <a:r>
              <a:rPr lang="en-US" dirty="0"/>
              <a:t>You may not deduct interest expenses from the tax account and interest according to the Act on Late Fees.</a:t>
            </a:r>
          </a:p>
          <a:p>
            <a:endParaRPr lang="en-US" dirty="0"/>
          </a:p>
          <a:p>
            <a:r>
              <a:rPr lang="en-US" dirty="0"/>
              <a:t>Health services</a:t>
            </a:r>
          </a:p>
          <a:p>
            <a:r>
              <a:rPr lang="en-US" dirty="0"/>
              <a:t>You may not deduct expenses for publicly funded healthcare, patient fees and the like. Normally, you are also not allowed to make deductions for private healthcare or dental care,</a:t>
            </a:r>
          </a:p>
          <a:p>
            <a:endParaRPr lang="en-US" dirty="0"/>
          </a:p>
          <a:p>
            <a:r>
              <a:rPr lang="en-US" dirty="0"/>
              <a:t>However, you may make deductions for</a:t>
            </a:r>
          </a:p>
          <a:p>
            <a:pPr marL="171450" indent="-171450">
              <a:buFont typeface="Arial" panose="020B0604020202020204" pitchFamily="34" charset="0"/>
              <a:buChar char="•"/>
            </a:pPr>
            <a:r>
              <a:rPr lang="en-US" dirty="0"/>
              <a:t>occupational health care that is focused on preventive work environment work. For example, it could be health examinations that are adapted to the work environment risks that you are exposed to in your business. However, regular health examinations are not seen as deductible occupational health care as the purpose is to check the general state of health</a:t>
            </a:r>
          </a:p>
          <a:p>
            <a:pPr marL="171450" indent="-171450">
              <a:buFont typeface="Arial" panose="020B0604020202020204" pitchFamily="34" charset="0"/>
              <a:buChar char="•"/>
            </a:pPr>
            <a:r>
              <a:rPr lang="en-US" dirty="0"/>
              <a:t>vaccinations that are needed in your business, for example vaccinations before a business trip</a:t>
            </a:r>
          </a:p>
          <a:p>
            <a:pPr marL="171450" indent="-171450">
              <a:buFont typeface="Arial" panose="020B0604020202020204" pitchFamily="34" charset="0"/>
              <a:buChar char="•"/>
            </a:pPr>
            <a:r>
              <a:rPr lang="en-US" dirty="0"/>
              <a:t>expenses for work-oriented rehabilitation and preventive treatment aimed at enabling you to continue working. As a rule, you need a certificate from a doctor or other medical staff</a:t>
            </a:r>
          </a:p>
          <a:p>
            <a:pPr marL="171450" indent="-171450">
              <a:buFont typeface="Arial" panose="020B0604020202020204" pitchFamily="34" charset="0"/>
              <a:buChar char="•"/>
            </a:pPr>
            <a:r>
              <a:rPr lang="en-US" dirty="0"/>
              <a:t>expenses for healthcare and medicine if you fall ill while working abroad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Compensation</a:t>
            </a:r>
          </a:p>
          <a:p>
            <a:pPr marL="0" indent="0">
              <a:buFont typeface="Arial" panose="020B0604020202020204" pitchFamily="34" charset="0"/>
              <a:buNone/>
            </a:pPr>
            <a:r>
              <a:rPr lang="en-US" dirty="0"/>
              <a:t>In a business activity, some damages are tax deductible while others are not.</a:t>
            </a:r>
          </a:p>
          <a:p>
            <a:pPr marL="0" indent="0">
              <a:buFont typeface="Arial" panose="020B0604020202020204" pitchFamily="34" charset="0"/>
              <a:buNone/>
            </a:pPr>
            <a:r>
              <a:rPr lang="en-US" dirty="0"/>
              <a:t>Damages for breach of contract</a:t>
            </a:r>
          </a:p>
          <a:p>
            <a:pPr marL="0" indent="0">
              <a:buFont typeface="Arial" panose="020B0604020202020204" pitchFamily="34" charset="0"/>
              <a:buNone/>
            </a:pPr>
            <a:r>
              <a:rPr lang="en-US" dirty="0"/>
              <a:t>These damages can, for example, be due to errors in delivered goods or when you, as a consultant, have not carried out a project according to the terms of an agreement.</a:t>
            </a:r>
          </a:p>
          <a:p>
            <a:pPr marL="0" indent="0">
              <a:buFont typeface="Arial" panose="020B0604020202020204" pitchFamily="34" charset="0"/>
              <a:buNone/>
            </a:pPr>
            <a:r>
              <a:rPr lang="en-US" dirty="0"/>
              <a:t>Damages due to you intentionally breaching an agreement can be deductible if it is deemed to have occurred for business reasons. An example could be that you realize that the work will be significantly more expensive than you expected and will be paid for.</a:t>
            </a:r>
          </a:p>
          <a:p>
            <a:pPr marL="0" indent="0">
              <a:buFont typeface="Arial" panose="020B0604020202020204" pitchFamily="34" charset="0"/>
              <a:buNone/>
            </a:pPr>
            <a:r>
              <a:rPr lang="en-US" dirty="0"/>
              <a:t>However, you are not entitled to a deduction for damages if the breach of contract is due to personal reasons. An example could be an artist canceling a performance due to family reasons.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Protective equipment and protective clothing</a:t>
            </a:r>
          </a:p>
          <a:p>
            <a:pPr marL="0" indent="0">
              <a:buFont typeface="Arial" panose="020B0604020202020204" pitchFamily="34" charset="0"/>
              <a:buNone/>
            </a:pPr>
            <a:r>
              <a:rPr lang="en-US" dirty="0"/>
              <a:t>You may make deductions for protective equipment and protective clothing that have special protective properties</a:t>
            </a:r>
          </a:p>
          <a:p>
            <a:pPr marL="0" indent="0">
              <a:buFont typeface="Arial" panose="020B0604020202020204" pitchFamily="34" charset="0"/>
              <a:buNone/>
            </a:pPr>
            <a:r>
              <a:rPr lang="en-US" dirty="0"/>
              <a:t>. A few examples are</a:t>
            </a:r>
          </a:p>
          <a:p>
            <a:pPr marL="171450" indent="-171450">
              <a:buFont typeface="Arial" panose="020B0604020202020204" pitchFamily="34" charset="0"/>
              <a:buChar char="•"/>
            </a:pPr>
            <a:r>
              <a:rPr lang="en-US" dirty="0"/>
              <a:t>Helmet</a:t>
            </a:r>
          </a:p>
          <a:p>
            <a:pPr marL="171450" indent="-171450">
              <a:buFont typeface="Arial" panose="020B0604020202020204" pitchFamily="34" charset="0"/>
              <a:buChar char="•"/>
            </a:pPr>
            <a:r>
              <a:rPr lang="en-US" dirty="0"/>
              <a:t>protective </a:t>
            </a:r>
            <a:r>
              <a:rPr lang="en-US" dirty="0" err="1"/>
              <a:t>glassesear</a:t>
            </a:r>
            <a:r>
              <a:rPr lang="en-US" dirty="0"/>
              <a:t> </a:t>
            </a:r>
          </a:p>
          <a:p>
            <a:pPr marL="171450" indent="-171450">
              <a:buFont typeface="Arial" panose="020B0604020202020204" pitchFamily="34" charset="0"/>
              <a:buChar char="•"/>
            </a:pPr>
            <a:r>
              <a:rPr lang="en-US" dirty="0" err="1"/>
              <a:t>protectionshoes</a:t>
            </a:r>
            <a:r>
              <a:rPr lang="en-US" dirty="0"/>
              <a:t> with steel </a:t>
            </a:r>
          </a:p>
          <a:p>
            <a:pPr marL="171450" indent="-171450">
              <a:buFont typeface="Arial" panose="020B0604020202020204" pitchFamily="34" charset="0"/>
              <a:buChar char="•"/>
            </a:pPr>
            <a:r>
              <a:rPr lang="en-US" dirty="0" err="1"/>
              <a:t>capprotective</a:t>
            </a:r>
            <a:r>
              <a:rPr lang="en-US" dirty="0"/>
              <a:t> vest.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Sponsoring</a:t>
            </a:r>
          </a:p>
          <a:p>
            <a:pPr marL="0" indent="0">
              <a:buFont typeface="Arial" panose="020B0604020202020204" pitchFamily="34" charset="0"/>
              <a:buNone/>
            </a:pPr>
            <a:r>
              <a:rPr lang="en-US" dirty="0"/>
              <a:t>Deductions for sponsorship can be given in full, in part or not at all depending on the individual case.</a:t>
            </a:r>
          </a:p>
          <a:p>
            <a:pPr marL="0" indent="0">
              <a:buFont typeface="Arial" panose="020B0604020202020204" pitchFamily="34" charset="0"/>
              <a:buNone/>
            </a:pPr>
            <a:r>
              <a:rPr lang="en-US" dirty="0"/>
              <a:t>Example. The company sponsors a sports association with SEK 10,000 and receives an advertisement in the match program in return. If the normal price for the same ad is SEK 8,000, only SEK 8,000 will be deducted. Sometimes the consideration can consist of access to conference rooms or entry to matches.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Taxi journeys</a:t>
            </a:r>
          </a:p>
          <a:p>
            <a:pPr marL="0" indent="0">
              <a:buFont typeface="Arial" panose="020B0604020202020204" pitchFamily="34" charset="0"/>
              <a:buNone/>
            </a:pPr>
            <a:r>
              <a:rPr lang="en-US" dirty="0"/>
              <a:t>If you need to make a trip by taxi in your business, you get a deduction for that expense</a:t>
            </a:r>
          </a:p>
          <a:p>
            <a:pPr marL="0" indent="0">
              <a:buFont typeface="Arial" panose="020B0604020202020204" pitchFamily="34" charset="0"/>
              <a:buNone/>
            </a:pPr>
            <a:endParaRPr lang="en-US" dirty="0"/>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Arial" panose="020B0604020202020204" pitchFamily="34" charset="0"/>
              </a:rPr>
              <a:t>Expenses before the business has started</a:t>
            </a:r>
            <a:endParaRPr lang="sv-SE"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Arial" panose="020B0604020202020204" pitchFamily="34" charset="0"/>
              </a:rPr>
              <a:t>If you have had expenses before the business started, you can deduct them provided that</a:t>
            </a:r>
            <a:endParaRPr lang="sv-SE"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sv-SE"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Arial" panose="020B0604020202020204" pitchFamily="34" charset="0"/>
              </a:rPr>
              <a:t>it applies to purchases during the start year and the year before. If the business started in 2022, you can deduct the expenses you had in 2021 and 2022</a:t>
            </a:r>
            <a:endParaRPr lang="sv-SE"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Arial" panose="020B0604020202020204" pitchFamily="34" charset="0"/>
              </a:rPr>
              <a:t>it is such a cost that you would be allowed to deduct even after the business has started, i.e. the costs needed for your business</a:t>
            </a:r>
            <a:endParaRPr lang="sv-SE"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Arial" panose="020B0604020202020204" pitchFamily="34" charset="0"/>
              </a:rPr>
              <a:t>you have not deducted the expense before, for example in another business</a:t>
            </a:r>
            <a:endParaRPr lang="sv-SE"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Arial" panose="020B0604020202020204" pitchFamily="34" charset="0"/>
              </a:rPr>
              <a:t>these are purchases that you would be allowed to deduct directly at the time of purchase, for example consumables</a:t>
            </a:r>
            <a:endParaRPr lang="sv-SE"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Arial" panose="020B0604020202020204" pitchFamily="34" charset="0"/>
              </a:rPr>
              <a:t>it does not refer to inventory that you already brought into the business in connection with the start at a calculated acquisition value (see below).</a:t>
            </a:r>
            <a:endParaRPr lang="sv-SE"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AU" sz="1800" kern="100" dirty="0">
                <a:effectLst/>
                <a:latin typeface="Calibri" panose="020F0502020204030204" pitchFamily="34" charset="0"/>
                <a:ea typeface="Calibri" panose="020F0502020204030204" pitchFamily="34" charset="0"/>
                <a:cs typeface="Arial" panose="020B0604020202020204" pitchFamily="34" charset="0"/>
              </a:rPr>
              <a:t>If before you started your business you bought something for private use, for example a lathe, you can bring it into your business. You may then take it in at the market value of the lathe on the day you take it into the business. You can show the market value, for example, with an impartial valuation certificate that shows the value of the lathe on the day you transfer it. You may make deductions according to the rules for depreciation deductions. See Deduction for depreciation (depreciation). Please note that you may not deduct input VAT in the VAT statement.</a:t>
            </a:r>
            <a:endParaRPr lang="sv-SE"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dirty="0"/>
          </a:p>
          <a:p>
            <a:pPr algn="l"/>
            <a:r>
              <a:rPr lang="en-US" dirty="0"/>
              <a:t>Depreciation</a:t>
            </a:r>
            <a:endParaRPr lang="en-US" b="0" i="0" dirty="0">
              <a:solidFill>
                <a:srgbClr val="374151"/>
              </a:solidFill>
              <a:effectLst/>
              <a:latin typeface="Söhne"/>
            </a:endParaRPr>
          </a:p>
          <a:p>
            <a:pPr algn="l"/>
            <a:r>
              <a:rPr lang="en-US" b="0" i="0" dirty="0">
                <a:solidFill>
                  <a:srgbClr val="374151"/>
                </a:solidFill>
                <a:effectLst/>
                <a:latin typeface="Söhne"/>
              </a:rPr>
              <a:t>Depreciation is an accounting method used to allocate the cost of a tangible asset over its useful life. This allocation of cost reflects the wear and tear, obsolescence, or decrease in value that an asset experiences as it is used over time. Depreciation is important for several reasons:</a:t>
            </a:r>
          </a:p>
          <a:p>
            <a:br>
              <a:rPr lang="en-US" b="0" i="0" dirty="0">
                <a:solidFill>
                  <a:srgbClr val="374151"/>
                </a:solidFill>
                <a:effectLst/>
                <a:latin typeface="Söhne"/>
              </a:rPr>
            </a:br>
            <a:endParaRPr lang="en-US"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24</a:t>
            </a:fld>
            <a:endParaRPr lang="sv-SE"/>
          </a:p>
        </p:txBody>
      </p:sp>
    </p:spTree>
    <p:extLst>
      <p:ext uri="{BB962C8B-B14F-4D97-AF65-F5344CB8AC3E}">
        <p14:creationId xmlns:p14="http://schemas.microsoft.com/office/powerpoint/2010/main" val="304535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Taxes</a:t>
            </a:r>
          </a:p>
          <a:p>
            <a:r>
              <a:rPr lang="en-US" dirty="0"/>
              <a:t>Do I get lower taxes if I continue to run the company after the age of 65?</a:t>
            </a:r>
          </a:p>
          <a:p>
            <a:r>
              <a:rPr lang="en-US" dirty="0"/>
              <a:t>Yes, the deductible will be lower, but only from the age of 66. If you continue to work and wait to draw a pension, you can also earn new pension rights, which gives you a higher future pension.</a:t>
            </a:r>
          </a:p>
          <a:p>
            <a:endParaRPr lang="en-US" dirty="0"/>
          </a:p>
          <a:p>
            <a:r>
              <a:rPr lang="en-US" dirty="0"/>
              <a:t>Is it OK to state SEK 0 as a surplus in the Tax and Fee Notification?</a:t>
            </a:r>
          </a:p>
          <a:p>
            <a:r>
              <a:rPr lang="en-US" dirty="0"/>
              <a:t>If you find it difficult to estimate your surplus, you can enter SEK 0 in the tax and fee declaration. The Swedish Tax Agency has no requirement that you make a profit, but the purpose of the business is that it should make a profit. When the business year is over, you will be taxed for the profit that the business gave.</a:t>
            </a:r>
          </a:p>
          <a:p>
            <a:endParaRPr lang="en-US" dirty="0"/>
          </a:p>
          <a:p>
            <a:r>
              <a:rPr lang="en-US" dirty="0"/>
              <a:t>You can also request a postponement of the payment of the company's preliminary tax during the first three months of a newly started business, which you report in your Tax and fee notification. The postponement does not mean a remission of tax, but instead the total tax is divided into fewer months.</a:t>
            </a:r>
          </a:p>
          <a:p>
            <a:endParaRPr lang="en-US" dirty="0"/>
          </a:p>
          <a:p>
            <a:r>
              <a:rPr lang="en-US" dirty="0"/>
              <a:t>How are limited liability companies and economic associations taxed?</a:t>
            </a:r>
          </a:p>
          <a:p>
            <a:r>
              <a:rPr lang="en-US" dirty="0"/>
              <a:t>In limited companies and economic associations, the company is taxed with corporation tax for the profit. If you are an active partner or member of the company or association and receive compensation (salary) for your work, you are considered an employee. The company must then pay employer contributions and deducted preliminary tax on your behalf to the Swedish Tax Agency. The costs are deductible in the company.</a:t>
            </a:r>
          </a:p>
          <a:p>
            <a:endParaRPr lang="en-US" dirty="0"/>
          </a:p>
          <a:p>
            <a:r>
              <a:rPr lang="en-US" dirty="0"/>
              <a:t>You can also receive a dividend from the company or association. Dividends are taxed according to special rules, which you can read more about at the Swedish Tax Agency.</a:t>
            </a:r>
          </a:p>
          <a:p>
            <a:endParaRPr lang="en-US" dirty="0"/>
          </a:p>
          <a:p>
            <a:r>
              <a:rPr lang="en-US" dirty="0"/>
              <a:t>Tax rules for economic associations</a:t>
            </a:r>
          </a:p>
          <a:p>
            <a:r>
              <a:rPr lang="en-US" dirty="0"/>
              <a:t>Tax rules for joint-stock and trading companies (SKV 294)</a:t>
            </a:r>
          </a:p>
          <a:p>
            <a:r>
              <a:rPr lang="en-US" dirty="0"/>
              <a:t>Tax rules for partners in limited companies (SKV 292)</a:t>
            </a:r>
          </a:p>
          <a:p>
            <a:r>
              <a:rPr lang="en-US" dirty="0"/>
              <a:t>How is a sole proprietor or partnership partner taxed?</a:t>
            </a:r>
          </a:p>
          <a:p>
            <a:r>
              <a:rPr lang="en-US" dirty="0"/>
              <a:t>As a sole proprietor, trading and limited partnership owner, you pay personal charges and municipal tax for the surplus of the business. For income above certain amounts, you also pay state income tax.</a:t>
            </a:r>
          </a:p>
          <a:p>
            <a:endParaRPr lang="en-US" dirty="0"/>
          </a:p>
          <a:p>
            <a:r>
              <a:rPr lang="en-US" dirty="0"/>
              <a:t>How do I report VAT?</a:t>
            </a:r>
          </a:p>
          <a:p>
            <a:r>
              <a:rPr lang="en-US" dirty="0"/>
              <a:t>When you apply to be approved for F-tax, you choose, depending on the company's turnover, whether you want to report the VAT to the Swedish Tax Agency once a year in the VAT return, or quarterly or monthly in VAT returns.</a:t>
            </a:r>
          </a:p>
          <a:p>
            <a:endParaRPr lang="en-US" dirty="0"/>
          </a:p>
          <a:p>
            <a:r>
              <a:rPr lang="en-US" dirty="0"/>
              <a:t>VAT for quarter 1 (January - March) no later than 12 May.</a:t>
            </a:r>
          </a:p>
          <a:p>
            <a:r>
              <a:rPr lang="en-US" dirty="0"/>
              <a:t>VAT for quarter 2 (April - June) no later than 17 August.</a:t>
            </a:r>
          </a:p>
          <a:p>
            <a:r>
              <a:rPr lang="en-US" dirty="0"/>
              <a:t>VAT for quarter 3 (July - September) no later than 12 November.</a:t>
            </a:r>
          </a:p>
          <a:p>
            <a:r>
              <a:rPr lang="en-US" dirty="0"/>
              <a:t>VAT for quarter 4 (October - December) no later than February 12.</a:t>
            </a:r>
          </a:p>
          <a:p>
            <a:r>
              <a:rPr lang="en-US" dirty="0"/>
              <a:t>Read more about VAT</a:t>
            </a:r>
          </a:p>
          <a:p>
            <a:endParaRPr lang="en-US" dirty="0"/>
          </a:p>
          <a:p>
            <a:r>
              <a:rPr lang="en-US" dirty="0"/>
              <a:t>Read about reverse tax liability on the Swedish Tax Agency's website</a:t>
            </a:r>
          </a:p>
          <a:p>
            <a:endParaRPr lang="en-US" dirty="0"/>
          </a:p>
          <a:p>
            <a:r>
              <a:rPr lang="en-US" dirty="0"/>
              <a:t>How do I report and pay the tax?</a:t>
            </a:r>
          </a:p>
          <a:p>
            <a:r>
              <a:rPr lang="en-US" dirty="0"/>
              <a:t>Accounting and payment of taxes and fees is governed by the type of company you have chosen and how much turnover your company has.</a:t>
            </a:r>
          </a:p>
          <a:p>
            <a:endParaRPr lang="en-US" dirty="0"/>
          </a:p>
          <a:p>
            <a:r>
              <a:rPr lang="en-US" dirty="0"/>
              <a:t>Provisional tax is paid in equal installments every month during the tax year, normally on the 12th. The size of the payments therefore does not vary with the results for each month.</a:t>
            </a:r>
          </a:p>
          <a:p>
            <a:endParaRPr lang="en-US" dirty="0"/>
          </a:p>
          <a:p>
            <a:r>
              <a:rPr lang="en-US" dirty="0"/>
              <a:t>Employer contributions and deducted tax for employees, as well as in some cases VAT, are reported every month in special tax returns. The tax return is sent to the company approximately one month before it is time to declare.</a:t>
            </a:r>
          </a:p>
          <a:p>
            <a:endParaRPr lang="en-US" dirty="0"/>
          </a:p>
          <a:p>
            <a:r>
              <a:rPr lang="en-US" dirty="0"/>
              <a:t>Feel free to use the Swedish Tax Agency's calendar for companies and organizations to keep track of important dates for your business.</a:t>
            </a:r>
          </a:p>
          <a:p>
            <a:endParaRPr lang="en-US" dirty="0"/>
          </a:p>
          <a:p>
            <a:r>
              <a:rPr lang="en-US" dirty="0"/>
              <a:t>Go to the Swedish Tax Agency's important dates for companies and authorities</a:t>
            </a:r>
          </a:p>
          <a:p>
            <a:endParaRPr lang="en-US" dirty="0"/>
          </a:p>
          <a:p>
            <a:r>
              <a:rPr lang="en-US" dirty="0"/>
              <a:t>How do I calculate the operating surplus?</a:t>
            </a:r>
          </a:p>
          <a:p>
            <a:r>
              <a:rPr lang="en-US" dirty="0"/>
              <a:t>Calculating the business surplus may sound simple, but is actually affected by many different factors. In addition, the calculation differs depending on the company form of the business.</a:t>
            </a:r>
          </a:p>
          <a:p>
            <a:endParaRPr lang="en-US" dirty="0"/>
          </a:p>
          <a:p>
            <a:r>
              <a:rPr lang="en-US" dirty="0"/>
              <a:t>The easiest way to calculate the business surplus to get a preliminary picture is to use the e-service Calculate your tax.</a:t>
            </a:r>
          </a:p>
          <a:p>
            <a:endParaRPr lang="en-US" dirty="0"/>
          </a:p>
          <a:p>
            <a:r>
              <a:rPr lang="en-US" dirty="0"/>
              <a:t>Calculate your profit: Revenue minus costs.</a:t>
            </a:r>
          </a:p>
          <a:p>
            <a:r>
              <a:rPr lang="en-US" dirty="0"/>
              <a:t>For sole traders and trading company partners:</a:t>
            </a:r>
          </a:p>
          <a:p>
            <a:endParaRPr lang="en-US" dirty="0"/>
          </a:p>
          <a:p>
            <a:r>
              <a:rPr lang="en-US" dirty="0"/>
              <a:t>Make a standard deduction of 25 percent of the profit. If you use the e-service Calculate your tax, you should not make the standard deduction, it is done automatically in the calculation.</a:t>
            </a:r>
          </a:p>
          <a:p>
            <a:r>
              <a:rPr lang="en-US" dirty="0"/>
              <a:t>The remaining 75 percent is the business surplus and is therefore the taxable income of your business. In trading and limited partnerships, the partners are taxed individually for their share of the business.</a:t>
            </a:r>
          </a:p>
          <a:p>
            <a:r>
              <a:rPr lang="en-US" dirty="0"/>
              <a:t>The Swedish Tax Agency's calculation tool Calculate your tax</a:t>
            </a:r>
          </a:p>
          <a:p>
            <a:r>
              <a:rPr lang="en-US" dirty="0"/>
              <a:t>Can I deduct expenses I had before the start of the company?</a:t>
            </a:r>
          </a:p>
          <a:p>
            <a:r>
              <a:rPr lang="en-US" dirty="0"/>
              <a:t>Deductions for costs incurred before the formation of the company are only allowed for individual companies, not for trading companies, joint stock companies and economic associations.</a:t>
            </a:r>
          </a:p>
          <a:p>
            <a:endParaRPr lang="en-US" dirty="0"/>
          </a:p>
          <a:p>
            <a:r>
              <a:rPr lang="en-US" dirty="0"/>
              <a:t>In a sole proprietorship, you may deduct expenses incurred in the same year and the year before the start of the business. The costs must be related to the business. It is you who must prove that the costs are attributable to the business.</a:t>
            </a:r>
          </a:p>
          <a:p>
            <a:endParaRPr lang="en-US" dirty="0"/>
          </a:p>
          <a:p>
            <a:r>
              <a:rPr lang="en-US" dirty="0"/>
              <a:t>Read about costs at skatteverket.se</a:t>
            </a:r>
          </a:p>
          <a:p>
            <a:endParaRPr lang="en-US" dirty="0"/>
          </a:p>
          <a:p>
            <a:r>
              <a:rPr lang="en-US" dirty="0"/>
              <a:t>Can I change the information I provided about the business surplus afterwards?</a:t>
            </a:r>
          </a:p>
          <a:p>
            <a:r>
              <a:rPr lang="en-US" dirty="0"/>
              <a:t>If you discover during the course of the year that your business's surplus will be higher or lower than what you first stated in your tax and fee notification, you should make a change notification to the Tax Agency. Otherwise, you risk receiving back taxes or paying too much tax during the year. Are you paying too much?</a:t>
            </a:r>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25</a:t>
            </a:fld>
            <a:endParaRPr lang="sv-SE"/>
          </a:p>
        </p:txBody>
      </p:sp>
    </p:spTree>
    <p:extLst>
      <p:ext uri="{BB962C8B-B14F-4D97-AF65-F5344CB8AC3E}">
        <p14:creationId xmlns:p14="http://schemas.microsoft.com/office/powerpoint/2010/main" val="346460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26</a:t>
            </a:fld>
            <a:endParaRPr lang="sv-SE"/>
          </a:p>
        </p:txBody>
      </p:sp>
    </p:spTree>
    <p:extLst>
      <p:ext uri="{BB962C8B-B14F-4D97-AF65-F5344CB8AC3E}">
        <p14:creationId xmlns:p14="http://schemas.microsoft.com/office/powerpoint/2010/main" val="782048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Book digitally!</a:t>
            </a:r>
            <a:br>
              <a:rPr lang="en-US" dirty="0"/>
            </a:br>
            <a:r>
              <a:rPr lang="en-US" dirty="0"/>
              <a:t>There are many advantages to starting to administer your business digitally, it is often both cheaper and easier. When you start bookkeeping using the computer, it is best to use a program from one of the software providers on the market. With an accounting program, you can get a comprehensive solution for accounting, invoicing, support for submitting your annual report digitally and connections to your bank. You can also receive automatic reminders if someone hasn't paid an invoice, or if you yourself forgot to send an invoice for work done. Keep in mind that the accounting must be done in a permanent way. This means that what has been recorded cannot be deleted or otherwise made illegible afterwards. Therefore, you cannot use a spreadsheet program such as Excel.</a:t>
            </a:r>
            <a:endParaRPr lang="sv-SE" dirty="0"/>
          </a:p>
          <a:p>
            <a:r>
              <a:rPr lang="en-US" b="1" dirty="0"/>
              <a:t>What about receipts and invoices?</a:t>
            </a:r>
          </a:p>
          <a:p>
            <a:r>
              <a:rPr lang="en-US" dirty="0"/>
              <a:t>You must always save the receipt or invoice in the form in which the company received it. For example, if you receive a paper receipt, you must save it in paper form. If you receive receipts or invoices digitally by email, you must save them in digital form, for example on your computer's hard drive. You may photograph or scan a paper receipt or paper invoice and use the digital copy in your accounting software. You can also print a digital invoice and save on paper. In both cases, you must then save the receipt or invoice in its original form for the first three years. The accounting information must be saved in the format in which it first entered the company. A paper invoice must be stored in paper form and a digital invoice must be stored digitally. If the documents are transferred to another medium (e.g. via invoice scanning), the originals may be destroyed after three years.</a:t>
            </a:r>
          </a:p>
          <a:p>
            <a:r>
              <a:rPr lang="en-US" b="1" dirty="0"/>
              <a:t>What is a business event?</a:t>
            </a:r>
          </a:p>
          <a:p>
            <a:r>
              <a:rPr lang="en-US" dirty="0"/>
              <a:t>Business events are anything that affects the economics of the business – a change in an asset or liability or an action that causes a cost or yields a revenue.</a:t>
            </a:r>
          </a:p>
          <a:p>
            <a:r>
              <a:rPr lang="en-US" dirty="0"/>
              <a:t>Examples of business events are</a:t>
            </a:r>
          </a:p>
          <a:p>
            <a:r>
              <a:rPr lang="en-US" dirty="0"/>
              <a:t>deposits and withdrawals from cash, bank and other accounts</a:t>
            </a:r>
          </a:p>
          <a:p>
            <a:r>
              <a:rPr lang="en-US" dirty="0"/>
              <a:t>changes in receivables and liabilities</a:t>
            </a:r>
          </a:p>
          <a:p>
            <a:r>
              <a:rPr lang="en-US" dirty="0"/>
              <a:t>transfers between accounts</a:t>
            </a:r>
          </a:p>
          <a:p>
            <a:r>
              <a:rPr lang="en-US" dirty="0"/>
              <a:t>own deposits and withdrawals</a:t>
            </a:r>
          </a:p>
          <a:p>
            <a:r>
              <a:rPr lang="en-US" dirty="0"/>
              <a:t>Business events are documented through verifications such as invoices, receipts, promissory notes, account statements and other documents that contain information about the business event.</a:t>
            </a:r>
          </a:p>
        </p:txBody>
      </p:sp>
      <p:sp>
        <p:nvSpPr>
          <p:cNvPr id="4" name="Platshållare för bildnummer 3"/>
          <p:cNvSpPr>
            <a:spLocks noGrp="1"/>
          </p:cNvSpPr>
          <p:nvPr>
            <p:ph type="sldNum" sz="quarter" idx="5"/>
          </p:nvPr>
        </p:nvSpPr>
        <p:spPr/>
        <p:txBody>
          <a:bodyPr/>
          <a:lstStyle/>
          <a:p>
            <a:fld id="{DA9A430F-5F60-429F-A5E1-D8128F0F6845}" type="slidenum">
              <a:rPr lang="sv-SE" smtClean="0"/>
              <a:t>27</a:t>
            </a:fld>
            <a:endParaRPr lang="sv-SE"/>
          </a:p>
        </p:txBody>
      </p:sp>
    </p:spTree>
    <p:extLst>
      <p:ext uri="{BB962C8B-B14F-4D97-AF65-F5344CB8AC3E}">
        <p14:creationId xmlns:p14="http://schemas.microsoft.com/office/powerpoint/2010/main" val="3910948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Current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various business events must be recorded continuously.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time of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main rule, cash receipts and payments must be booked no later than the following working day and other business events must be booked as soon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err="1">
                <a:solidFill>
                  <a:srgbClr val="262626"/>
                </a:solidFill>
                <a:effectLst/>
                <a:latin typeface="Arial" panose="020B0604020202020204" pitchFamily="34" charset="0"/>
              </a:rPr>
              <a:t>Accrual</a:t>
            </a:r>
            <a:r>
              <a:rPr lang="sv-SE" b="1" i="0" dirty="0">
                <a:solidFill>
                  <a:srgbClr val="262626"/>
                </a:solidFill>
                <a:effectLst/>
                <a:latin typeface="Arial" panose="020B0604020202020204" pitchFamily="34" charset="0"/>
              </a:rPr>
              <a:t> </a:t>
            </a:r>
            <a:r>
              <a:rPr lang="sv-SE" b="1" i="0" dirty="0" err="1">
                <a:solidFill>
                  <a:srgbClr val="262626"/>
                </a:solidFill>
                <a:effectLst/>
                <a:latin typeface="Arial" panose="020B0604020202020204" pitchFamily="34" charset="0"/>
              </a:rPr>
              <a:t>method</a:t>
            </a:r>
            <a:r>
              <a:rPr lang="en-US" b="1" dirty="0"/>
              <a:t> </a:t>
            </a:r>
            <a:r>
              <a:rPr lang="en-US" dirty="0"/>
              <a:t>– record invoices on an ongoing basis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invoicing method is the main method for current accounting. Outgoing and incoming invoices are posted on the date they are issued or received – that is, on the invoice date or arrival date. At this stage, the invoice is posted as an account receivable or an account payable. At the same time, you also report the VAT.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cash method </a:t>
            </a:r>
            <a:r>
              <a:rPr lang="en-US" dirty="0"/>
              <a:t>– record invoices upon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companies with a net turnover of no more than SEK 3 million, the accounting of the invoices may be postponed until the invoices have been paid. This means that there is only one accounting opportunity per invoice. This is called the cash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strike="noStrike" dirty="0">
                <a:solidFill>
                  <a:srgbClr val="0077CC"/>
                </a:solidFill>
                <a:effectLst/>
                <a:latin typeface="Arial" panose="020B0604020202020204" pitchFamily="34" charset="0"/>
              </a:rPr>
              <a:t>Vouchers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dirty="0">
                <a:solidFill>
                  <a:srgbClr val="0077CC"/>
                </a:solidFill>
                <a:effectLst/>
                <a:latin typeface="Arial" panose="020B0604020202020204" pitchFamily="34" charset="0"/>
              </a:rPr>
              <a:t>Vouchers </a:t>
            </a:r>
            <a:r>
              <a:rPr lang="en-US" dirty="0"/>
              <a:t>are documents that document business events or adjustments to the accounting, for example a correction of a previous accounting entry.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Archiving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the Accounting Act, you must archive your accounting for seven years. You may need to keep some documents for even longer, for example documents that contain information about the acquisition of real estate.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Accounts and charts of accounts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business events must be registered in one and the same account to provide a systematic order in the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business accounting, an account shows the compilation of a certain type of business event. For example, you post all payments to the bank account in a special account in the bookkeeping.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chart of accounts is a list of the accounts that your company uses in its accounting.</a:t>
            </a:r>
          </a:p>
        </p:txBody>
      </p:sp>
      <p:sp>
        <p:nvSpPr>
          <p:cNvPr id="4" name="Platshållare för bildnummer 3"/>
          <p:cNvSpPr>
            <a:spLocks noGrp="1"/>
          </p:cNvSpPr>
          <p:nvPr>
            <p:ph type="sldNum" sz="quarter" idx="5"/>
          </p:nvPr>
        </p:nvSpPr>
        <p:spPr/>
        <p:txBody>
          <a:bodyPr/>
          <a:lstStyle/>
          <a:p>
            <a:fld id="{DA9A430F-5F60-429F-A5E1-D8128F0F6845}" type="slidenum">
              <a:rPr lang="sv-SE" smtClean="0"/>
              <a:t>28</a:t>
            </a:fld>
            <a:endParaRPr lang="sv-SE"/>
          </a:p>
        </p:txBody>
      </p:sp>
    </p:spTree>
    <p:extLst>
      <p:ext uri="{BB962C8B-B14F-4D97-AF65-F5344CB8AC3E}">
        <p14:creationId xmlns:p14="http://schemas.microsoft.com/office/powerpoint/2010/main" val="844407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BAS chart of accounts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BAS chart of accounts is a standardized chart of accounts that is used by the vast majority, regardless of company form. The chart of accounts consists of accounts and account divisions that are adapted to the Annual Accounts Act, the Swedish Tax Agency's standardized accounting information and to the information you must submit to Statistics Sweden.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accounts in the BAS chart of accounts are divided into different classes so that accounts that belong together form a class. There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 class 1 for assets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 class 2 for liabilities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 class 3 for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 class 4-8 for expenses.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accounts have 4 digits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number shows the account 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plus the second shows the account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four numbers together show the account.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 [1930]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number [1xxx] shows that the account belongs to the Assets account 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two numbers [19xx] show that it is account group Cash and Bank.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four numbers together [1930] show the account Company account.</a:t>
            </a:r>
          </a:p>
        </p:txBody>
      </p:sp>
      <p:sp>
        <p:nvSpPr>
          <p:cNvPr id="4" name="Platshållare för bildnummer 3"/>
          <p:cNvSpPr>
            <a:spLocks noGrp="1"/>
          </p:cNvSpPr>
          <p:nvPr>
            <p:ph type="sldNum" sz="quarter" idx="5"/>
          </p:nvPr>
        </p:nvSpPr>
        <p:spPr/>
        <p:txBody>
          <a:bodyPr/>
          <a:lstStyle/>
          <a:p>
            <a:fld id="{DA9A430F-5F60-429F-A5E1-D8128F0F6845}" type="slidenum">
              <a:rPr lang="sv-SE" smtClean="0"/>
              <a:t>29</a:t>
            </a:fld>
            <a:endParaRPr lang="sv-SE"/>
          </a:p>
        </p:txBody>
      </p:sp>
    </p:spTree>
    <p:extLst>
      <p:ext uri="{BB962C8B-B14F-4D97-AF65-F5344CB8AC3E}">
        <p14:creationId xmlns:p14="http://schemas.microsoft.com/office/powerpoint/2010/main" val="484742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Debit and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meaning of debit and credit depends on the type of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Asset accounts - </a:t>
            </a:r>
            <a:r>
              <a:rPr lang="en-US" dirty="0" err="1"/>
              <a:t>eg</a:t>
            </a:r>
            <a:r>
              <a:rPr lang="en-US" dirty="0"/>
              <a:t> the bank account - increase in debit and decrease in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Debt accounts - e.g. bank loans - increase in credit and decrease in debit.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Income accounts - </a:t>
            </a:r>
            <a:r>
              <a:rPr lang="en-US" dirty="0" err="1"/>
              <a:t>eg</a:t>
            </a:r>
            <a:r>
              <a:rPr lang="en-US" dirty="0"/>
              <a:t> sales - increase in credit and decrease in debit.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Expense accounts - </a:t>
            </a:r>
            <a:r>
              <a:rPr lang="en-US" dirty="0" err="1"/>
              <a:t>eg</a:t>
            </a:r>
            <a:r>
              <a:rPr lang="en-US" dirty="0"/>
              <a:t> purchases of goods - increase in debit and decrease in credit.</a:t>
            </a:r>
          </a:p>
        </p:txBody>
      </p:sp>
      <p:sp>
        <p:nvSpPr>
          <p:cNvPr id="4" name="Platshållare för bildnummer 3"/>
          <p:cNvSpPr>
            <a:spLocks noGrp="1"/>
          </p:cNvSpPr>
          <p:nvPr>
            <p:ph type="sldNum" sz="quarter" idx="5"/>
          </p:nvPr>
        </p:nvSpPr>
        <p:spPr/>
        <p:txBody>
          <a:bodyPr/>
          <a:lstStyle/>
          <a:p>
            <a:fld id="{DA9A430F-5F60-429F-A5E1-D8128F0F6845}" type="slidenum">
              <a:rPr lang="sv-SE" smtClean="0"/>
              <a:t>30</a:t>
            </a:fld>
            <a:endParaRPr lang="sv-SE"/>
          </a:p>
        </p:txBody>
      </p:sp>
    </p:spTree>
    <p:extLst>
      <p:ext uri="{BB962C8B-B14F-4D97-AF65-F5344CB8AC3E}">
        <p14:creationId xmlns:p14="http://schemas.microsoft.com/office/powerpoint/2010/main" val="334513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3</a:t>
            </a:fld>
            <a:endParaRPr lang="sv-SE"/>
          </a:p>
        </p:txBody>
      </p:sp>
    </p:spTree>
    <p:extLst>
      <p:ext uri="{BB962C8B-B14F-4D97-AF65-F5344CB8AC3E}">
        <p14:creationId xmlns:p14="http://schemas.microsoft.com/office/powerpoint/2010/main" val="4081822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 book closure  and annual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page was last updated: 2022-05-04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companies must close the current accounting every financial year with an annual financial statement or an annual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companies must prepare annual accounts and annual reports depends on the form of company and in some cases on the size of the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applies to my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 accounts for individual business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 report for limited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 accounts or annual report for trading companies or limited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 report for financial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can I find information about annual accounts and annual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rules for annual accounts and annual report can be found in the Accounting Board's K-regulations.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Accounting Board has also produced the guide Keeping books. The tutorial contains, among other things, information about the work with and the content of the annual accounts and the annual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Keeping records on the Accounting Board's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Guidelines on annual accounts and annual report on the Accounting Board's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more information about the annual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Swedish Companies Registration Office's website, you will find detailed information about what different annual reports must contain. There you can also buy annual reports and other public information via the e-service </a:t>
            </a:r>
            <a:r>
              <a:rPr lang="en-US" dirty="0" err="1"/>
              <a:t>Näringslivsregistret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about different annual reports on the Swedish Companies Registration Office's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Submit your annual report digitally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Limited companies that comply with regulations K2 or K3 can submit their annual report digitally to the Swedish Companies Registration Office. To do that, you need software that supports digital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more about digital submission of annual reports on the Swedish Companies Registration Office's website</a:t>
            </a:r>
          </a:p>
        </p:txBody>
      </p:sp>
      <p:sp>
        <p:nvSpPr>
          <p:cNvPr id="4" name="Platshållare för bildnummer 3"/>
          <p:cNvSpPr>
            <a:spLocks noGrp="1"/>
          </p:cNvSpPr>
          <p:nvPr>
            <p:ph type="sldNum" sz="quarter" idx="5"/>
          </p:nvPr>
        </p:nvSpPr>
        <p:spPr/>
        <p:txBody>
          <a:bodyPr/>
          <a:lstStyle/>
          <a:p>
            <a:fld id="{DA9A430F-5F60-429F-A5E1-D8128F0F6845}" type="slidenum">
              <a:rPr lang="sv-SE" smtClean="0"/>
              <a:t>31</a:t>
            </a:fld>
            <a:endParaRPr lang="sv-SE"/>
          </a:p>
        </p:txBody>
      </p:sp>
    </p:spTree>
    <p:extLst>
      <p:ext uri="{BB962C8B-B14F-4D97-AF65-F5344CB8AC3E}">
        <p14:creationId xmlns:p14="http://schemas.microsoft.com/office/powerpoint/2010/main" val="2423049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Fiscal year for your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page was last updated: 2022-02-07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financial year is the period for which a company must prepare its annual accounts or annual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financial year shall comprise 12 months. When the company starts or the fiscal year is rescheduled, the fiscal year may be shorter than 12 months or longer, but at most 18 months. When the company ceases to operate, the fiscal year may be shortened but not extended.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fiscal years that do not follow the calendar year, i.e. January 1 to December 31, are called broken fiscal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fiscal year must be a calendar year (1 Jan-31 Dec) for the following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Sole Trader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Trading company where a natural person must be taxed for all or part of the company's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management legal entities.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Broken financial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companies and associations than those enumerated above, for example limited liability companies, non-profit and financial associations and trading companies with only legal partners may have broken financial years. A broken fiscal year must begin on the first day of a calendar month, include 12 full months, and end on the last day of a calendar month, for example, October 1 to September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case of newly formed limited companies, economic associations and trading companies with legal persons as partners, broken financial years are approved without the permission of the Swedish Tax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on the other hand, you want to change to a split accounting year, permission from the Swedish Tax Agency is required in most cases.</a:t>
            </a:r>
          </a:p>
        </p:txBody>
      </p:sp>
      <p:sp>
        <p:nvSpPr>
          <p:cNvPr id="4" name="Platshållare för bildnummer 3"/>
          <p:cNvSpPr>
            <a:spLocks noGrp="1"/>
          </p:cNvSpPr>
          <p:nvPr>
            <p:ph type="sldNum" sz="quarter" idx="5"/>
          </p:nvPr>
        </p:nvSpPr>
        <p:spPr/>
        <p:txBody>
          <a:bodyPr/>
          <a:lstStyle/>
          <a:p>
            <a:fld id="{DA9A430F-5F60-429F-A5E1-D8128F0F6845}" type="slidenum">
              <a:rPr lang="sv-SE" smtClean="0"/>
              <a:t>32</a:t>
            </a:fld>
            <a:endParaRPr lang="sv-SE"/>
          </a:p>
        </p:txBody>
      </p:sp>
    </p:spTree>
    <p:extLst>
      <p:ext uri="{BB962C8B-B14F-4D97-AF65-F5344CB8AC3E}">
        <p14:creationId xmlns:p14="http://schemas.microsoft.com/office/powerpoint/2010/main" val="167865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Improve your cash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Cash flow shows the company's ability to pay its bills and other expenses. It can be said that while profit shows the difference between income and expenses, liquidity shows the difference between money coming in and money going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ability to manage your payments is vital as an entrepreneur and you often talk about good or bad liquidity. Here you will get tips on what you can do to improve liquidity in your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your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by reviewing your expenses. Many times it is easier to scale costs than to sell for more to have an effect on the bottom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Invoice as soon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Invoice goods and services as soon as possible. Change the payment terms from, for example, 30 days to 10 or 14 days when you write new agreements. Also remember to send a payment reminder as soon as an invoice is due.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 large delivery where the final delivery is far in advance, you can ask your customer to pay part of the amount in advance.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a cash flow budget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our calculation tool, you can make a simple liquidity budget that you can also export to excel.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Cash flow budget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the account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way to improve liquidity is to increase the company's overdraft. But keep in mind that it costs money to have credit and that you have to pay interest. In addition, it is unprofitable to have an account credit that is always used up. Then it is better to have the corresponding debt as a regular loan at a lower interest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Lease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Feel free to investigate whether it can be worthwhile to rent or lease fixtures instead of owning them. In most cases, leasing is a more expensive option than buying, but can be interesting in the start-up phase and for, for example, inventory that you do not fully utilize. Pay attention to any binding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Extend your supplier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try to negotiate better terms with your suppliers. If the supplier is happy to sell and has good liquidity, you may be able to extend the credit period from 30 to 45, 60 or 90 days. However, you can count on the seller to compensate by charging a slightly higher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may also be worth trying to agree with the suppliers that they will only be paid once you have received payment from your customer.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track of your preliminary tax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receive less income than you previously estimated, you can submit a preliminary income tax return with changed information, so that you do not have to pay too much preliminary tax. Keep in mind that you will have to pay back tax later if you pay too little tax during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Sell off assets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Selling assets is not a long-term solution, but can improve liquidity in the short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the </a:t>
            </a:r>
            <a:r>
              <a:rPr lang="en-US" dirty="0" err="1"/>
              <a:t>Kronofogden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 not get paid, you can contact the </a:t>
            </a:r>
            <a:r>
              <a:rPr lang="en-US" dirty="0" err="1"/>
              <a:t>Kronofogden</a:t>
            </a:r>
            <a:r>
              <a:rPr lang="en-US" dirty="0"/>
              <a:t>. Both to get your claim determined and to get help getting paid.</a:t>
            </a:r>
          </a:p>
        </p:txBody>
      </p:sp>
      <p:sp>
        <p:nvSpPr>
          <p:cNvPr id="4" name="Platshållare för bildnummer 3"/>
          <p:cNvSpPr>
            <a:spLocks noGrp="1"/>
          </p:cNvSpPr>
          <p:nvPr>
            <p:ph type="sldNum" sz="quarter" idx="5"/>
          </p:nvPr>
        </p:nvSpPr>
        <p:spPr/>
        <p:txBody>
          <a:bodyPr/>
          <a:lstStyle/>
          <a:p>
            <a:fld id="{DA9A430F-5F60-429F-A5E1-D8128F0F6845}" type="slidenum">
              <a:rPr lang="sv-SE" smtClean="0"/>
              <a:t>33</a:t>
            </a:fld>
            <a:endParaRPr lang="sv-SE"/>
          </a:p>
        </p:txBody>
      </p:sp>
    </p:spTree>
    <p:extLst>
      <p:ext uri="{BB962C8B-B14F-4D97-AF65-F5344CB8AC3E}">
        <p14:creationId xmlns:p14="http://schemas.microsoft.com/office/powerpoint/2010/main" val="1500381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34</a:t>
            </a:fld>
            <a:endParaRPr lang="sv-SE"/>
          </a:p>
        </p:txBody>
      </p:sp>
    </p:spTree>
    <p:extLst>
      <p:ext uri="{BB962C8B-B14F-4D97-AF65-F5344CB8AC3E}">
        <p14:creationId xmlns:p14="http://schemas.microsoft.com/office/powerpoint/2010/main" val="194666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4</a:t>
            </a:fld>
            <a:endParaRPr lang="sv-SE"/>
          </a:p>
        </p:txBody>
      </p:sp>
    </p:spTree>
    <p:extLst>
      <p:ext uri="{BB962C8B-B14F-4D97-AF65-F5344CB8AC3E}">
        <p14:creationId xmlns:p14="http://schemas.microsoft.com/office/powerpoint/2010/main" val="156495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5</a:t>
            </a:fld>
            <a:endParaRPr lang="sv-SE"/>
          </a:p>
        </p:txBody>
      </p:sp>
    </p:spTree>
    <p:extLst>
      <p:ext uri="{BB962C8B-B14F-4D97-AF65-F5344CB8AC3E}">
        <p14:creationId xmlns:p14="http://schemas.microsoft.com/office/powerpoint/2010/main" val="61802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6</a:t>
            </a:fld>
            <a:endParaRPr lang="sv-SE"/>
          </a:p>
        </p:txBody>
      </p:sp>
    </p:spTree>
    <p:extLst>
      <p:ext uri="{BB962C8B-B14F-4D97-AF65-F5344CB8AC3E}">
        <p14:creationId xmlns:p14="http://schemas.microsoft.com/office/powerpoint/2010/main" val="73402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7</a:t>
            </a:fld>
            <a:endParaRPr lang="sv-SE"/>
          </a:p>
        </p:txBody>
      </p:sp>
    </p:spTree>
    <p:extLst>
      <p:ext uri="{BB962C8B-B14F-4D97-AF65-F5344CB8AC3E}">
        <p14:creationId xmlns:p14="http://schemas.microsoft.com/office/powerpoint/2010/main" val="96924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228600" algn="l" fontAlgn="base">
              <a:spcBef>
                <a:spcPct val="0"/>
              </a:spcBef>
              <a:spcAft>
                <a:spcPts val="600"/>
              </a:spcAft>
              <a:buClrTx/>
              <a:buSzTx/>
              <a:buFont typeface="Arial" panose="020B0604020202020204" pitchFamily="34" charset="0"/>
              <a:buChar char="•"/>
              <a:tabLst/>
            </a:pPr>
            <a:r>
              <a:rPr kumimoji="0" lang="en-US" altLang="sv-SE" sz="1200" b="1" i="0" u="none" strike="noStrike" cap="none" normalizeH="0" baseline="0" dirty="0">
                <a:ln>
                  <a:noFill/>
                </a:ln>
                <a:effectLst/>
              </a:rPr>
              <a:t>The Limited Liability Companies Act (</a:t>
            </a:r>
            <a:r>
              <a:rPr kumimoji="0" lang="en-US" altLang="sv-SE" sz="1200" b="1" i="0" u="none" strike="noStrike" cap="none" normalizeH="0" baseline="0" dirty="0" err="1">
                <a:ln>
                  <a:noFill/>
                </a:ln>
                <a:effectLst/>
              </a:rPr>
              <a:t>Aktiebolagslagen</a:t>
            </a:r>
            <a:r>
              <a:rPr kumimoji="0" lang="en-US" altLang="sv-SE" sz="1200" b="1" i="0" u="none" strike="noStrike" cap="none" normalizeH="0" baseline="0" dirty="0">
                <a:ln>
                  <a:noFill/>
                </a:ln>
                <a:effectLst/>
              </a:rPr>
              <a:t> - ABL):</a:t>
            </a:r>
            <a:r>
              <a:rPr kumimoji="0" lang="en-US" altLang="sv-SE" sz="1200" b="0" i="0" u="none" strike="noStrike" cap="none" normalizeH="0" baseline="0" dirty="0">
                <a:ln>
                  <a:noFill/>
                </a:ln>
                <a:effectLst/>
              </a:rPr>
              <a:t> This law governs the establishment and operation of limited liability companies (</a:t>
            </a:r>
            <a:r>
              <a:rPr kumimoji="0" lang="en-US" altLang="sv-SE" sz="1200" b="0" i="0" u="none" strike="noStrike" cap="none" normalizeH="0" baseline="0" dirty="0" err="1">
                <a:ln>
                  <a:noFill/>
                </a:ln>
                <a:effectLst/>
              </a:rPr>
              <a:t>aktiebolag</a:t>
            </a:r>
            <a:r>
              <a:rPr kumimoji="0" lang="en-US" altLang="sv-SE" sz="1200" b="0" i="0" u="none" strike="noStrike" cap="none" normalizeH="0" baseline="0" dirty="0">
                <a:ln>
                  <a:noFill/>
                </a:ln>
                <a:effectLst/>
              </a:rPr>
              <a:t>) in Sweden, outlining rules related to corporate governance, shareholders' rights, and more.</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200" b="0"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200" b="1" i="0" u="none" strike="noStrike" cap="none" normalizeH="0" baseline="0" dirty="0">
                <a:ln>
                  <a:noFill/>
                </a:ln>
                <a:effectLst/>
              </a:rPr>
              <a:t>Tax Legislation:</a:t>
            </a:r>
            <a:r>
              <a:rPr kumimoji="0" lang="en-US" altLang="sv-SE" sz="1200" b="0" i="0" u="none" strike="noStrike" cap="none" normalizeH="0" baseline="0" dirty="0">
                <a:ln>
                  <a:noFill/>
                </a:ln>
                <a:effectLst/>
              </a:rPr>
              <a:t> Companies in Sweden </a:t>
            </a:r>
            <a:r>
              <a:rPr lang="en-US" altLang="sv-SE" sz="1200" dirty="0"/>
              <a:t>are subject </a:t>
            </a:r>
            <a:r>
              <a:rPr kumimoji="0" lang="en-US" altLang="sv-SE" sz="1200" b="0" i="0" u="none" strike="noStrike" cap="none" normalizeH="0" baseline="0" dirty="0">
                <a:ln>
                  <a:noFill/>
                </a:ln>
                <a:effectLst/>
              </a:rPr>
              <a:t>to tax laws, including income tax, corporate tax, and value-added tax (VAT). The Swedish Tax Agency (</a:t>
            </a:r>
            <a:r>
              <a:rPr kumimoji="0" lang="en-US" altLang="sv-SE" sz="1200" b="0" i="0" u="none" strike="noStrike" cap="none" normalizeH="0" baseline="0" dirty="0" err="1">
                <a:ln>
                  <a:noFill/>
                </a:ln>
                <a:effectLst/>
              </a:rPr>
              <a:t>Skatteverket</a:t>
            </a:r>
            <a:r>
              <a:rPr kumimoji="0" lang="en-US" altLang="sv-SE" sz="1200" b="0" i="0" u="none" strike="noStrike" cap="none" normalizeH="0" baseline="0" dirty="0">
                <a:ln>
                  <a:noFill/>
                </a:ln>
                <a:effectLst/>
              </a:rPr>
              <a:t>) administers these tax regulations.</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200" b="0"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200" b="1" i="0" u="none" strike="noStrike" cap="none" normalizeH="0" baseline="0" dirty="0">
                <a:ln>
                  <a:noFill/>
                </a:ln>
                <a:effectLst/>
              </a:rPr>
              <a:t>Labor Law:</a:t>
            </a:r>
            <a:r>
              <a:rPr kumimoji="0" lang="en-US" altLang="sv-SE" sz="1200" b="0" i="0" u="none" strike="noStrike" cap="none" normalizeH="0" baseline="0" dirty="0">
                <a:ln>
                  <a:noFill/>
                </a:ln>
                <a:effectLst/>
              </a:rPr>
              <a:t> Swedish labor law encompasses various regulations related to employment contracts, working conditions, and labor unions. </a:t>
            </a:r>
            <a:r>
              <a:rPr lang="en-US" altLang="sv-SE" sz="1200" dirty="0"/>
              <a:t> </a:t>
            </a:r>
            <a:r>
              <a:rPr kumimoji="0" lang="en-US" altLang="sv-SE" sz="1200" b="0" i="0" u="none" strike="noStrike" cap="none" normalizeH="0" baseline="0" dirty="0">
                <a:ln>
                  <a:noFill/>
                </a:ln>
                <a:effectLst/>
              </a:rPr>
              <a:t>The Employment Protection Act (Las) is a fundamental law in this area.</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200" b="1"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200" b="1" i="0" u="none" strike="noStrike" cap="none" normalizeH="0" baseline="0" dirty="0">
                <a:ln>
                  <a:noFill/>
                </a:ln>
                <a:effectLst/>
              </a:rPr>
              <a:t>Environmental Legislation:</a:t>
            </a:r>
            <a:r>
              <a:rPr kumimoji="0" lang="en-US" altLang="sv-SE" sz="1200" b="0" i="0" u="none" strike="noStrike" cap="none" normalizeH="0" baseline="0" dirty="0">
                <a:ln>
                  <a:noFill/>
                </a:ln>
                <a:effectLst/>
              </a:rPr>
              <a:t> Environmental regulations, such as the Environmental Code (</a:t>
            </a:r>
            <a:r>
              <a:rPr kumimoji="0" lang="en-US" altLang="sv-SE" sz="1200" b="0" i="0" u="none" strike="noStrike" cap="none" normalizeH="0" baseline="0" dirty="0" err="1">
                <a:ln>
                  <a:noFill/>
                </a:ln>
                <a:effectLst/>
              </a:rPr>
              <a:t>Miljöbalken</a:t>
            </a:r>
            <a:r>
              <a:rPr kumimoji="0" lang="en-US" altLang="sv-SE" sz="1200" b="0" i="0" u="none" strike="noStrike" cap="none" normalizeH="0" baseline="0" dirty="0">
                <a:ln>
                  <a:noFill/>
                </a:ln>
                <a:effectLst/>
              </a:rPr>
              <a:t>), dictate how businesses should handle environmental concerns, </a:t>
            </a:r>
            <a:r>
              <a:rPr lang="en-US" altLang="sv-SE" sz="1200" dirty="0"/>
              <a:t> </a:t>
            </a:r>
            <a:r>
              <a:rPr kumimoji="0" lang="en-US" altLang="sv-SE" sz="1200" b="0" i="0" u="none" strike="noStrike" cap="none" normalizeH="0" baseline="0" dirty="0">
                <a:ln>
                  <a:noFill/>
                </a:ln>
                <a:effectLst/>
              </a:rPr>
              <a:t>waste management, and emissions.</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200" b="1"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200" b="1" i="0" u="none" strike="noStrike" cap="none" normalizeH="0" baseline="0" dirty="0">
                <a:ln>
                  <a:noFill/>
                </a:ln>
                <a:effectLst/>
              </a:rPr>
              <a:t>Consumer Protection Laws:</a:t>
            </a:r>
            <a:r>
              <a:rPr kumimoji="0" lang="en-US" altLang="sv-SE" sz="1200" b="0" i="0" u="none" strike="noStrike" cap="none" normalizeH="0" baseline="0" dirty="0">
                <a:ln>
                  <a:noFill/>
                </a:ln>
                <a:effectLst/>
              </a:rPr>
              <a:t> Companies must comply with consumer protection regulations to ensure the rights and safety of consumers. The Consumer Sales Act (</a:t>
            </a:r>
            <a:r>
              <a:rPr kumimoji="0" lang="en-US" altLang="sv-SE" sz="1200" b="0" i="0" u="none" strike="noStrike" cap="none" normalizeH="0" baseline="0" dirty="0" err="1">
                <a:ln>
                  <a:noFill/>
                </a:ln>
                <a:effectLst/>
              </a:rPr>
              <a:t>Konsumentköplagen</a:t>
            </a:r>
            <a:r>
              <a:rPr kumimoji="0" lang="en-US" altLang="sv-SE" sz="1200" b="0" i="0" u="none" strike="noStrike" cap="none" normalizeH="0" baseline="0" dirty="0">
                <a:ln>
                  <a:noFill/>
                </a:ln>
                <a:effectLst/>
              </a:rPr>
              <a:t>) is one such regulation.</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200" b="1"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200" b="1" i="0" u="none" strike="noStrike" cap="none" normalizeH="0" baseline="0" dirty="0">
                <a:ln>
                  <a:noFill/>
                </a:ln>
                <a:effectLst/>
              </a:rPr>
              <a:t>Competition Law:</a:t>
            </a:r>
            <a:r>
              <a:rPr kumimoji="0" lang="en-US" altLang="sv-SE" sz="1200" b="0" i="0" u="none" strike="noStrike" cap="none" normalizeH="0" baseline="0" dirty="0">
                <a:ln>
                  <a:noFill/>
                </a:ln>
                <a:effectLst/>
              </a:rPr>
              <a:t> The Competition Act (</a:t>
            </a:r>
            <a:r>
              <a:rPr kumimoji="0" lang="en-US" altLang="sv-SE" sz="1200" b="0" i="0" u="none" strike="noStrike" cap="none" normalizeH="0" baseline="0" dirty="0" err="1">
                <a:ln>
                  <a:noFill/>
                </a:ln>
                <a:effectLst/>
              </a:rPr>
              <a:t>Konkurrenslagen</a:t>
            </a:r>
            <a:r>
              <a:rPr kumimoji="0" lang="en-US" altLang="sv-SE" sz="1200" b="0" i="0" u="none" strike="noStrike" cap="none" normalizeH="0" baseline="0" dirty="0">
                <a:ln>
                  <a:noFill/>
                </a:ln>
                <a:effectLst/>
              </a:rPr>
              <a:t>) addresses antitrust and competition issues, prohibiting anti-competitive practices and promoting fair competition.</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200" b="1"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200" b="1" i="0" u="none" strike="noStrike" cap="none" normalizeH="0" baseline="0" dirty="0">
                <a:ln>
                  <a:noFill/>
                </a:ln>
                <a:effectLst/>
              </a:rPr>
              <a:t>Data Protection (GDPR):</a:t>
            </a:r>
            <a:r>
              <a:rPr kumimoji="0" lang="en-US" altLang="sv-SE" sz="1200" b="0" i="0" u="none" strike="noStrike" cap="none" normalizeH="0" baseline="0" dirty="0">
                <a:ln>
                  <a:noFill/>
                </a:ln>
                <a:effectLst/>
              </a:rPr>
              <a:t> Sweden adheres to the European Union's General Data Protection Regulation (GDPR), which governs the processing of personal data and data protection within businesses.</a:t>
            </a:r>
            <a:br>
              <a:rPr kumimoji="0" lang="en-US" altLang="sv-SE" sz="1100" b="0" i="0" u="none" strike="noStrike" cap="none" normalizeH="0" baseline="0" dirty="0">
                <a:ln>
                  <a:noFill/>
                </a:ln>
                <a:effectLst/>
              </a:rPr>
            </a:br>
            <a:r>
              <a:rPr kumimoji="0" lang="en-US" altLang="sv-SE" sz="1100" b="1" i="0" u="none" strike="noStrike" cap="none" normalizeH="0" baseline="0" dirty="0">
                <a:ln>
                  <a:noFill/>
                </a:ln>
                <a:effectLst/>
              </a:rPr>
              <a:t>Property Laws:</a:t>
            </a:r>
            <a:r>
              <a:rPr kumimoji="0" lang="en-US" altLang="sv-SE" sz="1100" b="0" i="0" u="none" strike="noStrike" cap="none" normalizeH="0" baseline="0" dirty="0">
                <a:ln>
                  <a:noFill/>
                </a:ln>
                <a:effectLst/>
              </a:rPr>
              <a:t> These laws cover patents, trademarks, and copyrights. The Swedish Patent and Registration Office (Patent- </a:t>
            </a:r>
            <a:r>
              <a:rPr kumimoji="0" lang="en-US" altLang="sv-SE" sz="1100" b="0" i="0" u="none" strike="noStrike" cap="none" normalizeH="0" baseline="0" dirty="0" err="1">
                <a:ln>
                  <a:noFill/>
                </a:ln>
                <a:effectLst/>
              </a:rPr>
              <a:t>och</a:t>
            </a:r>
            <a:r>
              <a:rPr kumimoji="0" lang="en-US" altLang="sv-SE" sz="1100" b="0" i="0" u="none" strike="noStrike" cap="none" normalizeH="0" baseline="0" dirty="0">
                <a:ln>
                  <a:noFill/>
                </a:ln>
                <a:effectLst/>
              </a:rPr>
              <a:t> </a:t>
            </a:r>
            <a:r>
              <a:rPr kumimoji="0" lang="en-US" altLang="sv-SE" sz="1100" b="0" i="0" u="none" strike="noStrike" cap="none" normalizeH="0" baseline="0" dirty="0" err="1">
                <a:ln>
                  <a:noFill/>
                </a:ln>
                <a:effectLst/>
              </a:rPr>
              <a:t>registreringsverket</a:t>
            </a:r>
            <a:r>
              <a:rPr kumimoji="0" lang="en-US" altLang="sv-SE" sz="1100" b="0" i="0" u="none" strike="noStrike" cap="none" normalizeH="0" baseline="0" dirty="0">
                <a:ln>
                  <a:noFill/>
                </a:ln>
                <a:effectLst/>
              </a:rPr>
              <a:t>) handles registrations and protections.</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100" b="0"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100" b="1" i="0" u="none" strike="noStrike" cap="none" normalizeH="0" baseline="0" dirty="0">
                <a:ln>
                  <a:noFill/>
                </a:ln>
                <a:effectLst/>
              </a:rPr>
              <a:t>Financial Reporting and Accounting:</a:t>
            </a:r>
            <a:r>
              <a:rPr kumimoji="0" lang="en-US" altLang="sv-SE" sz="1100" b="0" i="0" u="none" strike="noStrike" cap="none" normalizeH="0" baseline="0" dirty="0">
                <a:ln>
                  <a:noFill/>
                </a:ln>
                <a:effectLst/>
              </a:rPr>
              <a:t> The Annual Accounts Act (</a:t>
            </a:r>
            <a:r>
              <a:rPr kumimoji="0" lang="en-US" altLang="sv-SE" sz="1100" b="0" i="0" u="none" strike="noStrike" cap="none" normalizeH="0" baseline="0" dirty="0" err="1">
                <a:ln>
                  <a:noFill/>
                </a:ln>
                <a:effectLst/>
              </a:rPr>
              <a:t>Årsredovisningslagen</a:t>
            </a:r>
            <a:r>
              <a:rPr kumimoji="0" lang="en-US" altLang="sv-SE" sz="1100" b="0" i="0" u="none" strike="noStrike" cap="none" normalizeH="0" baseline="0" dirty="0">
                <a:ln>
                  <a:noFill/>
                </a:ln>
                <a:effectLst/>
              </a:rPr>
              <a:t>) outlines the rules for financial reporting, including auditing and accounting standards.</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100" b="1"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100" b="1" i="0" u="none" strike="noStrike" cap="none" normalizeH="0" baseline="0" dirty="0">
                <a:ln>
                  <a:noFill/>
                </a:ln>
                <a:effectLst/>
              </a:rPr>
              <a:t>Work Environment:</a:t>
            </a:r>
            <a:r>
              <a:rPr kumimoji="0" lang="en-US" altLang="sv-SE" sz="1100" b="0" i="0" u="none" strike="noStrike" cap="none" normalizeH="0" baseline="0" dirty="0">
                <a:ln>
                  <a:noFill/>
                </a:ln>
                <a:effectLst/>
              </a:rPr>
              <a:t> Regulations concerning work environment and safety are governed by the Work Environment Act (</a:t>
            </a:r>
            <a:r>
              <a:rPr kumimoji="0" lang="en-US" altLang="sv-SE" sz="1100" b="0" i="0" u="none" strike="noStrike" cap="none" normalizeH="0" baseline="0" dirty="0" err="1">
                <a:ln>
                  <a:noFill/>
                </a:ln>
                <a:effectLst/>
              </a:rPr>
              <a:t>Arbetsmiljölagen</a:t>
            </a:r>
            <a:r>
              <a:rPr kumimoji="0" lang="en-US" altLang="sv-SE" sz="1100" b="0" i="0" u="none" strike="noStrike" cap="none" normalizeH="0" baseline="0" dirty="0">
                <a:ln>
                  <a:noFill/>
                </a:ln>
                <a:effectLst/>
              </a:rPr>
              <a:t>).</a:t>
            </a:r>
          </a:p>
          <a:p>
            <a:pPr marR="0" lvl="0" indent="-228600" algn="l" fontAlgn="base">
              <a:spcBef>
                <a:spcPct val="0"/>
              </a:spcBef>
              <a:spcAft>
                <a:spcPts val="600"/>
              </a:spcAft>
              <a:buClrTx/>
              <a:buSzTx/>
              <a:buFont typeface="Arial" panose="020B0604020202020204" pitchFamily="34" charset="0"/>
              <a:buChar char="•"/>
              <a:tabLst/>
            </a:pPr>
            <a:endParaRPr kumimoji="0" lang="en-US" altLang="sv-SE" sz="1100" b="0"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100" b="1" i="0" u="none" strike="noStrike" cap="none" normalizeH="0" baseline="0" dirty="0">
                <a:ln>
                  <a:noFill/>
                </a:ln>
                <a:effectLst/>
              </a:rPr>
              <a:t>Customs and Import/Export Regulations:</a:t>
            </a:r>
            <a:r>
              <a:rPr kumimoji="0" lang="en-US" altLang="sv-SE" sz="1100" b="0" i="0" u="none" strike="noStrike" cap="none" normalizeH="0" baseline="0" dirty="0">
                <a:ln>
                  <a:noFill/>
                </a:ln>
                <a:effectLst/>
              </a:rPr>
              <a:t> International trade regulations and customs laws are important for companies involved in importing and exporting goods.</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100" b="1"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100" b="1" i="0" u="none" strike="noStrike" cap="none" normalizeH="0" baseline="0" dirty="0">
                <a:ln>
                  <a:noFill/>
                </a:ln>
                <a:effectLst/>
              </a:rPr>
              <a:t>Securities Regulations:</a:t>
            </a:r>
            <a:r>
              <a:rPr kumimoji="0" lang="en-US" altLang="sv-SE" sz="1100" b="0" i="0" u="none" strike="noStrike" cap="none" normalizeH="0" baseline="0" dirty="0">
                <a:ln>
                  <a:noFill/>
                </a:ln>
                <a:effectLst/>
              </a:rPr>
              <a:t> The Financial Supervisory Authority (</a:t>
            </a:r>
            <a:r>
              <a:rPr kumimoji="0" lang="en-US" altLang="sv-SE" sz="1100" b="0" i="0" u="none" strike="noStrike" cap="none" normalizeH="0" baseline="0" dirty="0" err="1">
                <a:ln>
                  <a:noFill/>
                </a:ln>
                <a:effectLst/>
              </a:rPr>
              <a:t>Finansinspektionen</a:t>
            </a:r>
            <a:r>
              <a:rPr kumimoji="0" lang="en-US" altLang="sv-SE" sz="1100" b="0" i="0" u="none" strike="noStrike" cap="none" normalizeH="0" baseline="0" dirty="0">
                <a:ln>
                  <a:noFill/>
                </a:ln>
                <a:effectLst/>
              </a:rPr>
              <a:t>) regulates financial markets and securities in Sweden.</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100" b="0"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100" b="1" i="0" u="none" strike="noStrike" cap="none" normalizeH="0" baseline="0" dirty="0">
                <a:ln>
                  <a:noFill/>
                </a:ln>
                <a:effectLst/>
              </a:rPr>
              <a:t>Company Registration:</a:t>
            </a:r>
            <a:r>
              <a:rPr kumimoji="0" lang="en-US" altLang="sv-SE" sz="1100" b="0" i="0" u="none" strike="noStrike" cap="none" normalizeH="0" baseline="0" dirty="0">
                <a:ln>
                  <a:noFill/>
                </a:ln>
                <a:effectLst/>
              </a:rPr>
              <a:t> Companies must be registered with the Swedish Companies Registration Office (</a:t>
            </a:r>
            <a:r>
              <a:rPr kumimoji="0" lang="en-US" altLang="sv-SE" sz="1100" b="0" i="0" u="none" strike="noStrike" cap="none" normalizeH="0" baseline="0" dirty="0" err="1">
                <a:ln>
                  <a:noFill/>
                </a:ln>
                <a:effectLst/>
              </a:rPr>
              <a:t>Bolagsverket</a:t>
            </a:r>
            <a:r>
              <a:rPr kumimoji="0" lang="en-US" altLang="sv-SE" sz="1100" b="0" i="0" u="none" strike="noStrike" cap="none" normalizeH="0" baseline="0" dirty="0">
                <a:ln>
                  <a:noFill/>
                </a:ln>
                <a:effectLst/>
              </a:rPr>
              <a:t>) to operate legally.</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100" b="0" i="0" u="none" strike="noStrike" cap="none" normalizeH="0" baseline="0" dirty="0">
              <a:ln>
                <a:noFill/>
              </a:ln>
              <a:effectLst/>
            </a:endParaRPr>
          </a:p>
          <a:p>
            <a:pPr marL="0" marR="0" lvl="0" indent="-228600" algn="l" fontAlgn="base">
              <a:spcBef>
                <a:spcPct val="0"/>
              </a:spcBef>
              <a:spcAft>
                <a:spcPts val="600"/>
              </a:spcAft>
              <a:buClrTx/>
              <a:buSzTx/>
              <a:buFont typeface="Arial" panose="020B0604020202020204" pitchFamily="34" charset="0"/>
              <a:buChar char="•"/>
              <a:tabLst/>
            </a:pPr>
            <a:r>
              <a:rPr kumimoji="0" lang="en-US" altLang="sv-SE" sz="1100" b="1" i="0" u="none" strike="noStrike" cap="none" normalizeH="0" baseline="0" dirty="0">
                <a:ln>
                  <a:noFill/>
                </a:ln>
                <a:effectLst/>
              </a:rPr>
              <a:t>Food Safety Regulations:</a:t>
            </a:r>
            <a:r>
              <a:rPr kumimoji="0" lang="en-US" altLang="sv-SE" sz="1100" b="0" i="0" u="none" strike="noStrike" cap="none" normalizeH="0" baseline="0" dirty="0">
                <a:ln>
                  <a:noFill/>
                </a:ln>
                <a:effectLst/>
              </a:rPr>
              <a:t> Businesses involved in food production or sales must adhere to food safety regulations governed by the National Food Agency (</a:t>
            </a:r>
            <a:r>
              <a:rPr kumimoji="0" lang="en-US" altLang="sv-SE" sz="1100" b="0" i="0" u="none" strike="noStrike" cap="none" normalizeH="0" baseline="0" dirty="0" err="1">
                <a:ln>
                  <a:noFill/>
                </a:ln>
                <a:effectLst/>
              </a:rPr>
              <a:t>Livsmedelsverket</a:t>
            </a:r>
            <a:r>
              <a:rPr kumimoji="0" lang="en-US" altLang="sv-SE" sz="1100" b="0" i="0" u="none" strike="noStrike" cap="none" normalizeH="0" baseline="0" dirty="0">
                <a:ln>
                  <a:noFill/>
                </a:ln>
                <a:effectLst/>
              </a:rPr>
              <a:t>).</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1100" b="0" i="0" u="none" strike="noStrike" cap="none" normalizeH="0" baseline="0" dirty="0">
              <a:ln>
                <a:noFill/>
              </a:ln>
              <a:effectLst/>
            </a:endParaRPr>
          </a:p>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8</a:t>
            </a:fld>
            <a:endParaRPr lang="sv-SE"/>
          </a:p>
        </p:txBody>
      </p:sp>
    </p:spTree>
    <p:extLst>
      <p:ext uri="{BB962C8B-B14F-4D97-AF65-F5344CB8AC3E}">
        <p14:creationId xmlns:p14="http://schemas.microsoft.com/office/powerpoint/2010/main" val="382997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9A430F-5F60-429F-A5E1-D8128F0F6845}" type="slidenum">
              <a:rPr lang="sv-SE" smtClean="0"/>
              <a:t>9</a:t>
            </a:fld>
            <a:endParaRPr lang="sv-SE"/>
          </a:p>
        </p:txBody>
      </p:sp>
    </p:spTree>
    <p:extLst>
      <p:ext uri="{BB962C8B-B14F-4D97-AF65-F5344CB8AC3E}">
        <p14:creationId xmlns:p14="http://schemas.microsoft.com/office/powerpoint/2010/main" val="327458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D3931-32C0-B973-38B8-3442A3D71EA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44D034F-B025-C546-FFEB-044CFEA2B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D8B6FC0-B3DF-8539-BDE2-528A29DFF45C}"/>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5" name="Platshållare för sidfot 4">
            <a:extLst>
              <a:ext uri="{FF2B5EF4-FFF2-40B4-BE49-F238E27FC236}">
                <a16:creationId xmlns:a16="http://schemas.microsoft.com/office/drawing/2014/main" id="{A6F48374-B555-3170-5B46-D3AF988B23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D766AF-71A7-2000-74D5-7C1136593006}"/>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311562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A4173C-AE0B-8BD5-0139-8EE600F9529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AB5D10-B4DA-69E0-2EF1-D7DC04DD26C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2A55CC-7357-21E1-D97E-2E3F692DA6C4}"/>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5" name="Platshållare för sidfot 4">
            <a:extLst>
              <a:ext uri="{FF2B5EF4-FFF2-40B4-BE49-F238E27FC236}">
                <a16:creationId xmlns:a16="http://schemas.microsoft.com/office/drawing/2014/main" id="{F4E9894D-69BD-B47F-023C-179367F372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92639ED-C0A1-1CD8-9F97-7DB1079EB302}"/>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69399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D822325-42EF-4155-1D53-7DD7E095858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0012250-B35D-A395-9957-F544E1F516C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852E52-C5BE-C835-2DA5-75A6A9CCC207}"/>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5" name="Platshållare för sidfot 4">
            <a:extLst>
              <a:ext uri="{FF2B5EF4-FFF2-40B4-BE49-F238E27FC236}">
                <a16:creationId xmlns:a16="http://schemas.microsoft.com/office/drawing/2014/main" id="{96690156-5593-4FDB-CC2C-FF9EFAC8735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8C1BD11-675F-9F35-F956-3EB0B194A168}"/>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229126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DA7B15-DFF1-BB88-ACDB-E12409DF5CA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1E68BC-69FD-FBB6-ED71-5446C85356B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4E7A635-63DD-29BD-62B5-46169243018D}"/>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5" name="Platshållare för sidfot 4">
            <a:extLst>
              <a:ext uri="{FF2B5EF4-FFF2-40B4-BE49-F238E27FC236}">
                <a16:creationId xmlns:a16="http://schemas.microsoft.com/office/drawing/2014/main" id="{58076A3D-E45F-9F9F-7048-58D2F7D4ED1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F66AA4-25F7-54FB-C324-040459B755F2}"/>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392221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7754D-6E67-B3E3-F969-58DCA7E255A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184D724-3C51-E21B-D387-9A5232D90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9B95A7C-2B5B-AA67-3D1B-B3AFD779EFF7}"/>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5" name="Platshållare för sidfot 4">
            <a:extLst>
              <a:ext uri="{FF2B5EF4-FFF2-40B4-BE49-F238E27FC236}">
                <a16:creationId xmlns:a16="http://schemas.microsoft.com/office/drawing/2014/main" id="{CBF4FCFD-68E8-F866-AC45-D8B8443255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AC3043-6D04-E457-7208-9932FA5D237D}"/>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385631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2D520-D9DB-3B96-2B0A-AAE0A307FE0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0E32112-533D-E7D0-2FAA-42A664A99BC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54D53D3-AF2B-B055-E80F-AC52C30C8DB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91A7653-F68E-D7BD-B161-AB1244F86229}"/>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6" name="Platshållare för sidfot 5">
            <a:extLst>
              <a:ext uri="{FF2B5EF4-FFF2-40B4-BE49-F238E27FC236}">
                <a16:creationId xmlns:a16="http://schemas.microsoft.com/office/drawing/2014/main" id="{096DAD83-3F17-3D5D-B2C8-7597AEA3D30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3762C7E-A22A-77D2-9676-8700DBF5D687}"/>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240312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764F7C-D9F9-557E-9058-DB250F7611F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6E73732-99AB-8256-AD87-24FC60BF6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F3C2322-DF57-1492-10B5-E966468C254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79760A8-843A-D664-F57A-CE6A33779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72EEF74-D422-2110-F1DA-E8ACE54BC12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B6B1999-BA97-DF50-6A15-C31504EBC3B2}"/>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8" name="Platshållare för sidfot 7">
            <a:extLst>
              <a:ext uri="{FF2B5EF4-FFF2-40B4-BE49-F238E27FC236}">
                <a16:creationId xmlns:a16="http://schemas.microsoft.com/office/drawing/2014/main" id="{95547E11-BE74-D660-8BEF-35B99A92F25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2CB0D88-6900-7E11-1073-F24123A23209}"/>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321556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32AAEE-F2FF-FB70-50E4-1512B5FBF4D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7D43318-3484-9CBA-5F4F-C4DAC285156E}"/>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4" name="Platshållare för sidfot 3">
            <a:extLst>
              <a:ext uri="{FF2B5EF4-FFF2-40B4-BE49-F238E27FC236}">
                <a16:creationId xmlns:a16="http://schemas.microsoft.com/office/drawing/2014/main" id="{110BDDBF-6D45-B941-D503-DB963D2FEF9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A9C7054-2160-538C-77B5-695CD39DC67D}"/>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344987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D9836DE-C808-C8E3-2AA2-FED9B578F058}"/>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3" name="Platshållare för sidfot 2">
            <a:extLst>
              <a:ext uri="{FF2B5EF4-FFF2-40B4-BE49-F238E27FC236}">
                <a16:creationId xmlns:a16="http://schemas.microsoft.com/office/drawing/2014/main" id="{24181FFA-2BD2-11BA-00A6-A91910CED7F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BB81EA2-7577-457B-D0FC-99875F32B376}"/>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189756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C329B8-7BE4-CE62-860E-71E9256FE15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E94B0A-5A67-6D84-8E0C-DE93FEF14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2268054-08AD-24BC-E31D-1C940E752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15AFD08-A3BC-0B30-8521-255012F10D1A}"/>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6" name="Platshållare för sidfot 5">
            <a:extLst>
              <a:ext uri="{FF2B5EF4-FFF2-40B4-BE49-F238E27FC236}">
                <a16:creationId xmlns:a16="http://schemas.microsoft.com/office/drawing/2014/main" id="{29F3C65D-502C-651D-8122-1A10B23E230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4D2D5D6-583E-6BFE-F923-B2FCF03460B5}"/>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223565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E42E5B-EA62-6B57-6BAC-079F1567633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B1F8125-7B6B-92CE-BD22-1B7653A33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2918503-057D-4956-0070-60E3A1299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9BBC7FC-9B87-352C-F8C1-76901DE7FC2F}"/>
              </a:ext>
            </a:extLst>
          </p:cNvPr>
          <p:cNvSpPr>
            <a:spLocks noGrp="1"/>
          </p:cNvSpPr>
          <p:nvPr>
            <p:ph type="dt" sz="half" idx="10"/>
          </p:nvPr>
        </p:nvSpPr>
        <p:spPr/>
        <p:txBody>
          <a:bodyPr/>
          <a:lstStyle/>
          <a:p>
            <a:fld id="{6A8422F8-E894-4A36-AAA1-6CF0DE996A2A}" type="datetimeFigureOut">
              <a:rPr lang="sv-SE" smtClean="0"/>
              <a:t>2023-10-28</a:t>
            </a:fld>
            <a:endParaRPr lang="sv-SE"/>
          </a:p>
        </p:txBody>
      </p:sp>
      <p:sp>
        <p:nvSpPr>
          <p:cNvPr id="6" name="Platshållare för sidfot 5">
            <a:extLst>
              <a:ext uri="{FF2B5EF4-FFF2-40B4-BE49-F238E27FC236}">
                <a16:creationId xmlns:a16="http://schemas.microsoft.com/office/drawing/2014/main" id="{9B1D284C-15B9-C08C-F8AE-1D64682EA70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DED0F56-242C-01A0-D1C2-CBC41EE519D6}"/>
              </a:ext>
            </a:extLst>
          </p:cNvPr>
          <p:cNvSpPr>
            <a:spLocks noGrp="1"/>
          </p:cNvSpPr>
          <p:nvPr>
            <p:ph type="sldNum" sz="quarter" idx="12"/>
          </p:nvPr>
        </p:nvSpPr>
        <p:spPr/>
        <p:txBody>
          <a:bodyPr/>
          <a:lstStyle/>
          <a:p>
            <a:fld id="{8DE69159-ABF5-4475-8857-ADDA36A09D54}" type="slidenum">
              <a:rPr lang="sv-SE" smtClean="0"/>
              <a:t>‹#›</a:t>
            </a:fld>
            <a:endParaRPr lang="sv-SE"/>
          </a:p>
        </p:txBody>
      </p:sp>
    </p:spTree>
    <p:extLst>
      <p:ext uri="{BB962C8B-B14F-4D97-AF65-F5344CB8AC3E}">
        <p14:creationId xmlns:p14="http://schemas.microsoft.com/office/powerpoint/2010/main" val="280324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011C184-3A63-B3BB-BEBF-8BFDFEB51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C4613DA-6520-341C-B366-17C45C4F8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7952E0-A9D0-CC1B-940E-7D63D24AE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422F8-E894-4A36-AAA1-6CF0DE996A2A}" type="datetimeFigureOut">
              <a:rPr lang="sv-SE" smtClean="0"/>
              <a:t>2023-10-28</a:t>
            </a:fld>
            <a:endParaRPr lang="sv-SE"/>
          </a:p>
        </p:txBody>
      </p:sp>
      <p:sp>
        <p:nvSpPr>
          <p:cNvPr id="5" name="Platshållare för sidfot 4">
            <a:extLst>
              <a:ext uri="{FF2B5EF4-FFF2-40B4-BE49-F238E27FC236}">
                <a16:creationId xmlns:a16="http://schemas.microsoft.com/office/drawing/2014/main" id="{904518E6-31AB-44D4-EAE6-6917600AD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50D67E2-CD8D-06B4-C74E-7A4E0916C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69159-ABF5-4475-8857-ADDA36A09D54}" type="slidenum">
              <a:rPr lang="sv-SE" smtClean="0"/>
              <a:t>‹#›</a:t>
            </a:fld>
            <a:endParaRPr lang="sv-SE"/>
          </a:p>
        </p:txBody>
      </p:sp>
    </p:spTree>
    <p:extLst>
      <p:ext uri="{BB962C8B-B14F-4D97-AF65-F5344CB8AC3E}">
        <p14:creationId xmlns:p14="http://schemas.microsoft.com/office/powerpoint/2010/main" val="3558889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3" Type="http://schemas.openxmlformats.org/officeDocument/2006/relationships/hyperlink" Target="https://econzulting.se/form/view.php?id=50407"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838200" y="365125"/>
            <a:ext cx="5558489" cy="1325563"/>
          </a:xfrm>
        </p:spPr>
        <p:txBody>
          <a:bodyPr vert="horz" lIns="91440" tIns="45720" rIns="91440" bIns="45720" rtlCol="0" anchor="ctr">
            <a:normAutofit/>
          </a:bodyPr>
          <a:lstStyle/>
          <a:p>
            <a:pPr algn="l"/>
            <a:br>
              <a:rPr lang="en-US" sz="2100" b="1" kern="1200">
                <a:solidFill>
                  <a:schemeClr val="tx1"/>
                </a:solidFill>
                <a:effectLst>
                  <a:outerShdw blurRad="38100" dist="38100" dir="2700000" algn="tl">
                    <a:srgbClr val="000000">
                      <a:alpha val="43137"/>
                    </a:srgbClr>
                  </a:outerShdw>
                </a:effectLst>
                <a:latin typeface="+mj-lt"/>
                <a:ea typeface="+mj-ea"/>
                <a:cs typeface="+mj-cs"/>
              </a:rPr>
            </a:br>
            <a:r>
              <a:rPr lang="en-US" sz="2100" b="1" kern="1200">
                <a:solidFill>
                  <a:schemeClr val="tx1"/>
                </a:solidFill>
                <a:effectLst>
                  <a:outerShdw blurRad="38100" dist="38100" dir="2700000" algn="tl">
                    <a:srgbClr val="000000">
                      <a:alpha val="43137"/>
                    </a:srgbClr>
                  </a:outerShdw>
                </a:effectLst>
                <a:latin typeface="+mj-lt"/>
                <a:ea typeface="+mj-ea"/>
                <a:cs typeface="+mj-cs"/>
              </a:rPr>
              <a:t>Introduction to</a:t>
            </a:r>
            <a:br>
              <a:rPr lang="en-US" sz="2100" b="1" kern="1200">
                <a:solidFill>
                  <a:schemeClr val="tx1"/>
                </a:solidFill>
                <a:effectLst>
                  <a:outerShdw blurRad="38100" dist="38100" dir="2700000" algn="tl">
                    <a:srgbClr val="000000">
                      <a:alpha val="43137"/>
                    </a:srgbClr>
                  </a:outerShdw>
                </a:effectLst>
                <a:latin typeface="+mj-lt"/>
                <a:ea typeface="+mj-ea"/>
                <a:cs typeface="+mj-cs"/>
              </a:rPr>
            </a:br>
            <a:r>
              <a:rPr lang="en-US" sz="2100" b="1" kern="1200">
                <a:solidFill>
                  <a:schemeClr val="tx1"/>
                </a:solidFill>
                <a:effectLst>
                  <a:outerShdw blurRad="38100" dist="38100" dir="2700000" algn="tl">
                    <a:srgbClr val="000000">
                      <a:alpha val="43137"/>
                    </a:srgbClr>
                  </a:outerShdw>
                </a:effectLst>
                <a:latin typeface="+mj-lt"/>
                <a:ea typeface="+mj-ea"/>
                <a:cs typeface="+mj-cs"/>
              </a:rPr>
              <a:t>Entrepreneurship</a:t>
            </a:r>
            <a:br>
              <a:rPr lang="en-US" sz="2100" kern="1200">
                <a:solidFill>
                  <a:schemeClr val="tx1"/>
                </a:solidFill>
                <a:latin typeface="+mj-lt"/>
                <a:ea typeface="+mj-ea"/>
                <a:cs typeface="+mj-cs"/>
              </a:rPr>
            </a:br>
            <a:endParaRPr lang="en-US" sz="2100" kern="1200">
              <a:solidFill>
                <a:schemeClr val="tx1"/>
              </a:solidFill>
              <a:latin typeface="+mj-lt"/>
              <a:ea typeface="+mj-ea"/>
              <a:cs typeface="+mj-cs"/>
            </a:endParaRPr>
          </a:p>
        </p:txBody>
      </p:sp>
      <p:sp>
        <p:nvSpPr>
          <p:cNvPr id="30" name="Freeform: Shape 2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Underrubrik 2">
            <a:extLst>
              <a:ext uri="{FF2B5EF4-FFF2-40B4-BE49-F238E27FC236}">
                <a16:creationId xmlns:a16="http://schemas.microsoft.com/office/drawing/2014/main" id="{F925328F-AC58-8EDF-C86D-6012E3ADF98E}"/>
              </a:ext>
            </a:extLst>
          </p:cNvPr>
          <p:cNvSpPr>
            <a:spLocks noGrp="1"/>
          </p:cNvSpPr>
          <p:nvPr>
            <p:ph type="subTitle" idx="1"/>
          </p:nvPr>
        </p:nvSpPr>
        <p:spPr>
          <a:xfrm>
            <a:off x="838200" y="1825625"/>
            <a:ext cx="6245352" cy="4351338"/>
          </a:xfrm>
        </p:spPr>
        <p:txBody>
          <a:bodyPr vert="horz" lIns="91440" tIns="45720" rIns="91440" bIns="45720" rtlCol="0">
            <a:normAutofit/>
          </a:bodyPr>
          <a:lstStyle/>
          <a:p>
            <a:pPr indent="-228600" algn="l">
              <a:buFont typeface="Arial" panose="020B0604020202020204" pitchFamily="34" charset="0"/>
              <a:buChar char="•"/>
            </a:pPr>
            <a:endParaRPr lang="en-US" dirty="0"/>
          </a:p>
          <a:p>
            <a:pPr marL="342900" indent="-228600" algn="l">
              <a:buFont typeface="Arial" panose="020B0604020202020204" pitchFamily="34" charset="0"/>
              <a:buChar char="•"/>
            </a:pPr>
            <a:r>
              <a:rPr lang="en-US" dirty="0"/>
              <a:t>Course overview and goals</a:t>
            </a:r>
          </a:p>
          <a:p>
            <a:pPr marL="342900" indent="-228600" algn="l">
              <a:buFont typeface="Arial" panose="020B0604020202020204" pitchFamily="34" charset="0"/>
              <a:buChar char="•"/>
            </a:pPr>
            <a:r>
              <a:rPr lang="en-US" dirty="0"/>
              <a:t>Business idea and vision</a:t>
            </a:r>
          </a:p>
          <a:p>
            <a:pPr marL="342900" indent="-228600" algn="l">
              <a:buFont typeface="Arial" panose="020B0604020202020204" pitchFamily="34" charset="0"/>
              <a:buChar char="•"/>
            </a:pPr>
            <a:r>
              <a:rPr lang="en-US" dirty="0"/>
              <a:t>Advantages and challenges of entrepreneurship</a:t>
            </a:r>
          </a:p>
          <a:p>
            <a:pPr marL="342900" indent="-228600" algn="l">
              <a:buFont typeface="Arial" panose="020B0604020202020204" pitchFamily="34" charset="0"/>
              <a:buChar char="•"/>
            </a:pPr>
            <a:r>
              <a:rPr lang="en-US" dirty="0"/>
              <a:t>Basic concepts of business operations</a:t>
            </a:r>
          </a:p>
        </p:txBody>
      </p:sp>
      <p:sp>
        <p:nvSpPr>
          <p:cNvPr id="32" name="Oval 3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Block Arc 3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reeform: Shape 3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8" name="Straight Connector 3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2" name="Arc 4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24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3" name="Rectangle 2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F5D4546-69FF-FAB4-3B8A-D727A29D146A}"/>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b="1"/>
              <a:t>Taxes and fees</a:t>
            </a:r>
          </a:p>
        </p:txBody>
      </p:sp>
      <p:sp>
        <p:nvSpPr>
          <p:cNvPr id="196" name="Platshållare för innehåll 2">
            <a:extLst>
              <a:ext uri="{FF2B5EF4-FFF2-40B4-BE49-F238E27FC236}">
                <a16:creationId xmlns:a16="http://schemas.microsoft.com/office/drawing/2014/main" id="{387485FB-A388-B94F-C21D-B9D1CEDFC352}"/>
              </a:ext>
            </a:extLst>
          </p:cNvPr>
          <p:cNvSpPr>
            <a:spLocks noGrp="1"/>
          </p:cNvSpPr>
          <p:nvPr>
            <p:ph idx="1"/>
          </p:nvPr>
        </p:nvSpPr>
        <p:spPr>
          <a:xfrm>
            <a:off x="643467" y="5277684"/>
            <a:ext cx="4620584" cy="775494"/>
          </a:xfrm>
        </p:spPr>
        <p:txBody>
          <a:bodyPr vert="horz" lIns="91440" tIns="45720" rIns="91440" bIns="45720" rtlCol="0">
            <a:normAutofit/>
          </a:bodyPr>
          <a:lstStyle/>
          <a:p>
            <a:pPr marL="0" indent="0">
              <a:buNone/>
            </a:pPr>
            <a:r>
              <a:rPr lang="en-US" sz="2400"/>
              <a:t>.</a:t>
            </a:r>
          </a:p>
        </p:txBody>
      </p:sp>
      <p:pic>
        <p:nvPicPr>
          <p:cNvPr id="224" name="Picture 223" descr="Darts in the centre of a target">
            <a:extLst>
              <a:ext uri="{FF2B5EF4-FFF2-40B4-BE49-F238E27FC236}">
                <a16:creationId xmlns:a16="http://schemas.microsoft.com/office/drawing/2014/main" id="{4A504797-B52E-A014-982E-6384D875AB5E}"/>
              </a:ext>
            </a:extLst>
          </p:cNvPr>
          <p:cNvPicPr>
            <a:picLocks noChangeAspect="1"/>
          </p:cNvPicPr>
          <p:nvPr/>
        </p:nvPicPr>
        <p:blipFill rotWithShape="1">
          <a:blip r:embed="rId2"/>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2966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CBA5A1B4-4474-D6BE-2A90-A4431685D564}"/>
              </a:ext>
            </a:extLst>
          </p:cNvPr>
          <p:cNvSpPr>
            <a:spLocks noGrp="1"/>
          </p:cNvSpPr>
          <p:nvPr>
            <p:ph type="title"/>
          </p:nvPr>
        </p:nvSpPr>
        <p:spPr>
          <a:xfrm>
            <a:off x="1137034" y="609597"/>
            <a:ext cx="9392421" cy="1330841"/>
          </a:xfrm>
        </p:spPr>
        <p:txBody>
          <a:bodyPr>
            <a:normAutofit/>
          </a:bodyPr>
          <a:lstStyle/>
          <a:p>
            <a:r>
              <a:rPr lang="en-US"/>
              <a:t>Different types of taxes and fees</a:t>
            </a:r>
            <a:endParaRPr lang="sv-SE"/>
          </a:p>
        </p:txBody>
      </p:sp>
      <p:sp>
        <p:nvSpPr>
          <p:cNvPr id="3" name="Platshållare för innehåll 2">
            <a:extLst>
              <a:ext uri="{FF2B5EF4-FFF2-40B4-BE49-F238E27FC236}">
                <a16:creationId xmlns:a16="http://schemas.microsoft.com/office/drawing/2014/main" id="{8DFBD06A-9330-C59A-625E-5546CF66F8B6}"/>
              </a:ext>
            </a:extLst>
          </p:cNvPr>
          <p:cNvSpPr>
            <a:spLocks noGrp="1"/>
          </p:cNvSpPr>
          <p:nvPr>
            <p:ph idx="1"/>
          </p:nvPr>
        </p:nvSpPr>
        <p:spPr>
          <a:xfrm>
            <a:off x="1137034" y="2198362"/>
            <a:ext cx="4958966" cy="3917773"/>
          </a:xfrm>
        </p:spPr>
        <p:txBody>
          <a:bodyPr>
            <a:normAutofit/>
          </a:bodyPr>
          <a:lstStyle/>
          <a:p>
            <a:r>
              <a:rPr lang="en-US" sz="3200" dirty="0"/>
              <a:t>A-tax</a:t>
            </a:r>
          </a:p>
          <a:p>
            <a:r>
              <a:rPr lang="en-US" sz="3200" dirty="0"/>
              <a:t>F-tax</a:t>
            </a:r>
          </a:p>
          <a:p>
            <a:r>
              <a:rPr lang="en-US" sz="3200" dirty="0"/>
              <a:t>Personal fees (</a:t>
            </a:r>
            <a:r>
              <a:rPr lang="sv-SE" sz="2000" b="0" i="0" dirty="0">
                <a:solidFill>
                  <a:srgbClr val="000000"/>
                </a:solidFill>
                <a:effectLst/>
                <a:latin typeface="Arial" panose="020B0604020202020204" pitchFamily="34" charset="0"/>
              </a:rPr>
              <a:t>Egenavgifter)</a:t>
            </a:r>
            <a:endParaRPr lang="en-US" sz="3200" dirty="0"/>
          </a:p>
          <a:p>
            <a:r>
              <a:rPr lang="en-US" sz="3200" dirty="0"/>
              <a:t>Social contributions</a:t>
            </a:r>
          </a:p>
          <a:p>
            <a:r>
              <a:rPr lang="en-US" sz="3200" dirty="0"/>
              <a:t>Value added tax (VAT)</a:t>
            </a:r>
            <a:endParaRPr lang="sv-SE" sz="3200" dirty="0"/>
          </a:p>
        </p:txBody>
      </p:sp>
      <p:pic>
        <p:nvPicPr>
          <p:cNvPr id="18" name="Graphic 6" descr="Pengar">
            <a:extLst>
              <a:ext uri="{FF2B5EF4-FFF2-40B4-BE49-F238E27FC236}">
                <a16:creationId xmlns:a16="http://schemas.microsoft.com/office/drawing/2014/main" id="{25805E92-813F-35CA-CBB7-6277B962FB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5662" y="2184914"/>
            <a:ext cx="3755915" cy="3755915"/>
          </a:xfrm>
          <a:prstGeom prst="rect">
            <a:avLst/>
          </a:prstGeom>
        </p:spPr>
      </p:pic>
      <p:sp>
        <p:nvSpPr>
          <p:cNvPr id="19"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4080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C4574EA-1AE6-94A5-DAEB-DE32086472BE}"/>
              </a:ext>
            </a:extLst>
          </p:cNvPr>
          <p:cNvSpPr>
            <a:spLocks noGrp="1"/>
          </p:cNvSpPr>
          <p:nvPr>
            <p:ph type="title"/>
          </p:nvPr>
        </p:nvSpPr>
        <p:spPr>
          <a:xfrm>
            <a:off x="7531610" y="365125"/>
            <a:ext cx="3822189" cy="1899912"/>
          </a:xfrm>
        </p:spPr>
        <p:txBody>
          <a:bodyPr>
            <a:normAutofit/>
          </a:bodyPr>
          <a:lstStyle/>
          <a:p>
            <a:r>
              <a:rPr lang="sv-SE" sz="4000"/>
              <a:t>Pay your taxes</a:t>
            </a:r>
          </a:p>
        </p:txBody>
      </p:sp>
      <p:pic>
        <p:nvPicPr>
          <p:cNvPr id="5" name="Picture 4" descr="Calculator and notepad">
            <a:extLst>
              <a:ext uri="{FF2B5EF4-FFF2-40B4-BE49-F238E27FC236}">
                <a16:creationId xmlns:a16="http://schemas.microsoft.com/office/drawing/2014/main" id="{E60BDAAE-7293-E31A-8A06-EE108B6D2B30}"/>
              </a:ext>
            </a:extLst>
          </p:cNvPr>
          <p:cNvPicPr>
            <a:picLocks noChangeAspect="1"/>
          </p:cNvPicPr>
          <p:nvPr/>
        </p:nvPicPr>
        <p:blipFill rotWithShape="1">
          <a:blip r:embed="rId3"/>
          <a:srcRect l="31106" r="1380" b="-1"/>
          <a:stretch/>
        </p:blipFill>
        <p:spPr>
          <a:xfrm>
            <a:off x="1" y="10"/>
            <a:ext cx="6936390" cy="6857990"/>
          </a:xfrm>
          <a:prstGeom prst="rect">
            <a:avLst/>
          </a:prstGeom>
        </p:spPr>
      </p:pic>
      <p:sp>
        <p:nvSpPr>
          <p:cNvPr id="3" name="Platshållare för innehåll 2">
            <a:extLst>
              <a:ext uri="{FF2B5EF4-FFF2-40B4-BE49-F238E27FC236}">
                <a16:creationId xmlns:a16="http://schemas.microsoft.com/office/drawing/2014/main" id="{D5D1E774-418B-CE1B-8535-E9F2A0F806C2}"/>
              </a:ext>
            </a:extLst>
          </p:cNvPr>
          <p:cNvSpPr>
            <a:spLocks noGrp="1"/>
          </p:cNvSpPr>
          <p:nvPr>
            <p:ph idx="1"/>
          </p:nvPr>
        </p:nvSpPr>
        <p:spPr>
          <a:xfrm>
            <a:off x="7531610" y="2434201"/>
            <a:ext cx="3822189" cy="3742762"/>
          </a:xfrm>
        </p:spPr>
        <p:txBody>
          <a:bodyPr>
            <a:normAutofit/>
          </a:bodyPr>
          <a:lstStyle/>
          <a:p>
            <a:r>
              <a:rPr lang="en-US" sz="2000"/>
              <a:t>As an entrepreneur, you pay your tax by paying preliminary tax every month to the Swedish Tax Agency.</a:t>
            </a:r>
            <a:endParaRPr lang="sv-SE" sz="2000"/>
          </a:p>
        </p:txBody>
      </p:sp>
    </p:spTree>
    <p:extLst>
      <p:ext uri="{BB962C8B-B14F-4D97-AF65-F5344CB8AC3E}">
        <p14:creationId xmlns:p14="http://schemas.microsoft.com/office/powerpoint/2010/main" val="295035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76BA45C-6A6D-5AD3-2CDC-85885C0C9F39}"/>
              </a:ext>
            </a:extLst>
          </p:cNvPr>
          <p:cNvSpPr>
            <a:spLocks noGrp="1"/>
          </p:cNvSpPr>
          <p:nvPr>
            <p:ph type="title"/>
          </p:nvPr>
        </p:nvSpPr>
        <p:spPr>
          <a:xfrm>
            <a:off x="4572001" y="601744"/>
            <a:ext cx="6781800" cy="1338696"/>
          </a:xfrm>
        </p:spPr>
        <p:txBody>
          <a:bodyPr>
            <a:normAutofit/>
          </a:bodyPr>
          <a:lstStyle/>
          <a:p>
            <a:r>
              <a:rPr lang="sv-SE" b="1" i="0">
                <a:effectLst/>
                <a:latin typeface="Arial" panose="020B0604020202020204" pitchFamily="34" charset="0"/>
              </a:rPr>
              <a:t>Skattekonto - Tax </a:t>
            </a:r>
            <a:r>
              <a:rPr lang="sv-SE" b="1" i="0" err="1">
                <a:effectLst/>
                <a:latin typeface="Arial" panose="020B0604020202020204" pitchFamily="34" charset="0"/>
              </a:rPr>
              <a:t>account</a:t>
            </a:r>
            <a:endParaRPr lang="sv-SE" dirty="0"/>
          </a:p>
        </p:txBody>
      </p:sp>
      <p:pic>
        <p:nvPicPr>
          <p:cNvPr id="5" name="Picture 4" descr="White calculator">
            <a:extLst>
              <a:ext uri="{FF2B5EF4-FFF2-40B4-BE49-F238E27FC236}">
                <a16:creationId xmlns:a16="http://schemas.microsoft.com/office/drawing/2014/main" id="{23C91835-E809-08FD-0E59-68425E5BB576}"/>
              </a:ext>
            </a:extLst>
          </p:cNvPr>
          <p:cNvPicPr>
            <a:picLocks noChangeAspect="1"/>
          </p:cNvPicPr>
          <p:nvPr/>
        </p:nvPicPr>
        <p:blipFill rotWithShape="1">
          <a:blip r:embed="rId3"/>
          <a:srcRect l="13011" r="50443"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Platshållare för innehåll 2">
            <a:extLst>
              <a:ext uri="{FF2B5EF4-FFF2-40B4-BE49-F238E27FC236}">
                <a16:creationId xmlns:a16="http://schemas.microsoft.com/office/drawing/2014/main" id="{8442530F-F378-01E9-1B3C-ADE05BA05969}"/>
              </a:ext>
            </a:extLst>
          </p:cNvPr>
          <p:cNvSpPr>
            <a:spLocks noGrp="1"/>
          </p:cNvSpPr>
          <p:nvPr>
            <p:ph idx="1"/>
          </p:nvPr>
        </p:nvSpPr>
        <p:spPr>
          <a:xfrm>
            <a:off x="4441373" y="2957270"/>
            <a:ext cx="6781800" cy="3900730"/>
          </a:xfrm>
        </p:spPr>
        <p:txBody>
          <a:bodyPr anchor="t">
            <a:normAutofit/>
          </a:bodyPr>
          <a:lstStyle/>
          <a:p>
            <a:r>
              <a:rPr lang="en-US" sz="2000" dirty="0"/>
              <a:t>Everyone who pays taxes and fees has their own tax account with the Swedish Tax Agency, both Physical and legal persons.</a:t>
            </a:r>
            <a:endParaRPr lang="sv-SE" sz="2000" dirty="0"/>
          </a:p>
        </p:txBody>
      </p:sp>
    </p:spTree>
    <p:extLst>
      <p:ext uri="{BB962C8B-B14F-4D97-AF65-F5344CB8AC3E}">
        <p14:creationId xmlns:p14="http://schemas.microsoft.com/office/powerpoint/2010/main" val="393709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66E8327-058C-5038-F467-48DBB6516088}"/>
              </a:ext>
            </a:extLst>
          </p:cNvPr>
          <p:cNvSpPr>
            <a:spLocks noGrp="1"/>
          </p:cNvSpPr>
          <p:nvPr>
            <p:ph type="title"/>
          </p:nvPr>
        </p:nvSpPr>
        <p:spPr>
          <a:xfrm>
            <a:off x="761800" y="762001"/>
            <a:ext cx="5334197" cy="1708242"/>
          </a:xfrm>
        </p:spPr>
        <p:txBody>
          <a:bodyPr anchor="ctr">
            <a:normAutofit/>
          </a:bodyPr>
          <a:lstStyle/>
          <a:p>
            <a:r>
              <a:rPr lang="en-US" sz="4000"/>
              <a:t>Report and pay VAT</a:t>
            </a:r>
            <a:endParaRPr lang="sv-SE" sz="4000"/>
          </a:p>
        </p:txBody>
      </p:sp>
      <p:sp>
        <p:nvSpPr>
          <p:cNvPr id="3" name="Platshållare för innehåll 2">
            <a:extLst>
              <a:ext uri="{FF2B5EF4-FFF2-40B4-BE49-F238E27FC236}">
                <a16:creationId xmlns:a16="http://schemas.microsoft.com/office/drawing/2014/main" id="{AC869EB5-BC9A-75B4-AC27-230F4777C846}"/>
              </a:ext>
            </a:extLst>
          </p:cNvPr>
          <p:cNvSpPr>
            <a:spLocks noGrp="1"/>
          </p:cNvSpPr>
          <p:nvPr>
            <p:ph idx="1"/>
          </p:nvPr>
        </p:nvSpPr>
        <p:spPr>
          <a:xfrm>
            <a:off x="761800" y="2470244"/>
            <a:ext cx="5334197" cy="3769835"/>
          </a:xfrm>
        </p:spPr>
        <p:txBody>
          <a:bodyPr anchor="ctr">
            <a:normAutofit/>
          </a:bodyPr>
          <a:lstStyle/>
          <a:p>
            <a:r>
              <a:rPr lang="en-US" sz="2000"/>
              <a:t>What information must be provided in the VAT return?</a:t>
            </a:r>
          </a:p>
          <a:p>
            <a:r>
              <a:rPr lang="en-US" sz="2000"/>
              <a:t>Submit a VAT return</a:t>
            </a:r>
          </a:p>
          <a:p>
            <a:r>
              <a:rPr lang="en-US" sz="2000"/>
              <a:t>How often must the VAT return be submitted?</a:t>
            </a:r>
          </a:p>
          <a:p>
            <a:r>
              <a:rPr lang="en-US" sz="2000"/>
              <a:t>When must the VAT return be submitted?</a:t>
            </a:r>
          </a:p>
          <a:p>
            <a:pPr marL="0" indent="0">
              <a:buNone/>
            </a:pPr>
            <a:endParaRPr lang="en-US" sz="2000"/>
          </a:p>
          <a:p>
            <a:pPr marL="0" indent="0">
              <a:buNone/>
            </a:pPr>
            <a:endParaRPr lang="en-US" sz="2000"/>
          </a:p>
          <a:p>
            <a:endParaRPr lang="en-US" sz="2000"/>
          </a:p>
          <a:p>
            <a:endParaRPr lang="sv-SE" sz="2000"/>
          </a:p>
        </p:txBody>
      </p:sp>
      <p:pic>
        <p:nvPicPr>
          <p:cNvPr id="5" name="Picture 4" descr="Angled shot of pen on a graph">
            <a:extLst>
              <a:ext uri="{FF2B5EF4-FFF2-40B4-BE49-F238E27FC236}">
                <a16:creationId xmlns:a16="http://schemas.microsoft.com/office/drawing/2014/main" id="{33943144-FB46-ED21-F04D-6B548724DB72}"/>
              </a:ext>
            </a:extLst>
          </p:cNvPr>
          <p:cNvPicPr>
            <a:picLocks noChangeAspect="1"/>
          </p:cNvPicPr>
          <p:nvPr/>
        </p:nvPicPr>
        <p:blipFill rotWithShape="1">
          <a:blip r:embed="rId3"/>
          <a:srcRect l="5349" r="4281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3161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8247FA-002F-9D0E-E24D-BA6601C92505}"/>
              </a:ext>
            </a:extLst>
          </p:cNvPr>
          <p:cNvSpPr>
            <a:spLocks noGrp="1"/>
          </p:cNvSpPr>
          <p:nvPr>
            <p:ph type="title"/>
          </p:nvPr>
        </p:nvSpPr>
        <p:spPr/>
        <p:txBody>
          <a:bodyPr/>
          <a:lstStyle/>
          <a:p>
            <a:r>
              <a:rPr lang="en-US"/>
              <a:t>Show that you are approved for F tax</a:t>
            </a:r>
            <a:endParaRPr lang="sv-SE" dirty="0"/>
          </a:p>
        </p:txBody>
      </p:sp>
      <p:graphicFrame>
        <p:nvGraphicFramePr>
          <p:cNvPr id="5" name="Platshållare för innehåll 2">
            <a:extLst>
              <a:ext uri="{FF2B5EF4-FFF2-40B4-BE49-F238E27FC236}">
                <a16:creationId xmlns:a16="http://schemas.microsoft.com/office/drawing/2014/main" id="{2A02637B-9791-E876-A519-69815089AB43}"/>
              </a:ext>
            </a:extLst>
          </p:cNvPr>
          <p:cNvGraphicFramePr>
            <a:graphicFrameLocks noGrp="1"/>
          </p:cNvGraphicFramePr>
          <p:nvPr>
            <p:ph idx="1"/>
          </p:nvPr>
        </p:nvGraphicFramePr>
        <p:xfrm>
          <a:off x="838200" y="2533196"/>
          <a:ext cx="10515600" cy="2866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35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DF3B8AC-8C30-1E22-2B06-61068B746D65}"/>
              </a:ext>
            </a:extLst>
          </p:cNvPr>
          <p:cNvSpPr>
            <a:spLocks noGrp="1"/>
          </p:cNvSpPr>
          <p:nvPr>
            <p:ph type="title"/>
          </p:nvPr>
        </p:nvSpPr>
        <p:spPr>
          <a:xfrm>
            <a:off x="5297762" y="329184"/>
            <a:ext cx="6251110" cy="1783080"/>
          </a:xfrm>
        </p:spPr>
        <p:txBody>
          <a:bodyPr anchor="b">
            <a:normAutofit/>
          </a:bodyPr>
          <a:lstStyle/>
          <a:p>
            <a:r>
              <a:rPr lang="en-US" sz="4200" dirty="0"/>
              <a:t>Report your results for Sole Trader activities</a:t>
            </a:r>
            <a:endParaRPr lang="sv-SE" sz="4200" dirty="0"/>
          </a:p>
        </p:txBody>
      </p:sp>
      <p:pic>
        <p:nvPicPr>
          <p:cNvPr id="5" name="Picture 4" descr="Calendar on table">
            <a:extLst>
              <a:ext uri="{FF2B5EF4-FFF2-40B4-BE49-F238E27FC236}">
                <a16:creationId xmlns:a16="http://schemas.microsoft.com/office/drawing/2014/main" id="{B8701E68-EECD-C53A-5F68-6C6AD73806ED}"/>
              </a:ext>
            </a:extLst>
          </p:cNvPr>
          <p:cNvPicPr>
            <a:picLocks noChangeAspect="1"/>
          </p:cNvPicPr>
          <p:nvPr/>
        </p:nvPicPr>
        <p:blipFill rotWithShape="1">
          <a:blip r:embed="rId3"/>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D22507B-01F7-0858-3F46-19206EC1577B}"/>
              </a:ext>
            </a:extLst>
          </p:cNvPr>
          <p:cNvSpPr>
            <a:spLocks noGrp="1"/>
          </p:cNvSpPr>
          <p:nvPr>
            <p:ph idx="1"/>
          </p:nvPr>
        </p:nvSpPr>
        <p:spPr>
          <a:xfrm>
            <a:off x="5297762" y="2706624"/>
            <a:ext cx="6251110" cy="3483864"/>
          </a:xfrm>
        </p:spPr>
        <p:txBody>
          <a:bodyPr>
            <a:normAutofit/>
          </a:bodyPr>
          <a:lstStyle/>
          <a:p>
            <a:r>
              <a:rPr lang="sv-SE" sz="2200" dirty="0" err="1"/>
              <a:t>Calculate</a:t>
            </a:r>
            <a:r>
              <a:rPr lang="sv-SE" sz="2200" dirty="0"/>
              <a:t> </a:t>
            </a:r>
            <a:r>
              <a:rPr lang="sv-SE" sz="2200" dirty="0" err="1"/>
              <a:t>your</a:t>
            </a:r>
            <a:r>
              <a:rPr lang="sv-SE" sz="2200" dirty="0"/>
              <a:t> </a:t>
            </a:r>
            <a:r>
              <a:rPr lang="sv-SE" sz="2200" dirty="0" err="1"/>
              <a:t>taxes</a:t>
            </a:r>
            <a:endParaRPr lang="sv-SE" sz="2200" dirty="0"/>
          </a:p>
          <a:p>
            <a:r>
              <a:rPr lang="en-US" sz="2200" dirty="0"/>
              <a:t>This is how you pay your tax</a:t>
            </a:r>
          </a:p>
          <a:p>
            <a:r>
              <a:rPr lang="en-US" sz="2200" dirty="0"/>
              <a:t>If you cannot declare on time</a:t>
            </a:r>
          </a:p>
          <a:p>
            <a:endParaRPr lang="en-US" sz="2200" dirty="0"/>
          </a:p>
          <a:p>
            <a:endParaRPr lang="sv-SE" sz="2200" dirty="0"/>
          </a:p>
        </p:txBody>
      </p:sp>
    </p:spTree>
    <p:extLst>
      <p:ext uri="{BB962C8B-B14F-4D97-AF65-F5344CB8AC3E}">
        <p14:creationId xmlns:p14="http://schemas.microsoft.com/office/powerpoint/2010/main" val="364092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61211D0-572C-430B-3C7B-5F1A8E53F015}"/>
              </a:ext>
            </a:extLst>
          </p:cNvPr>
          <p:cNvSpPr>
            <a:spLocks noGrp="1"/>
          </p:cNvSpPr>
          <p:nvPr>
            <p:ph type="title"/>
          </p:nvPr>
        </p:nvSpPr>
        <p:spPr>
          <a:xfrm>
            <a:off x="1358322" y="1107946"/>
            <a:ext cx="9471956" cy="1137111"/>
          </a:xfrm>
        </p:spPr>
        <p:txBody>
          <a:bodyPr>
            <a:normAutofit/>
          </a:bodyPr>
          <a:lstStyle/>
          <a:p>
            <a:r>
              <a:rPr lang="en-US" sz="5400"/>
              <a:t>Own Fees for Sole Trader</a:t>
            </a:r>
            <a:endParaRPr lang="sv-SE" sz="5400"/>
          </a:p>
        </p:txBody>
      </p:sp>
      <p:graphicFrame>
        <p:nvGraphicFramePr>
          <p:cNvPr id="5" name="Platshållare för innehåll 2">
            <a:extLst>
              <a:ext uri="{FF2B5EF4-FFF2-40B4-BE49-F238E27FC236}">
                <a16:creationId xmlns:a16="http://schemas.microsoft.com/office/drawing/2014/main" id="{E223FCBC-29BF-85E0-6CC0-7A664D9600F7}"/>
              </a:ext>
            </a:extLst>
          </p:cNvPr>
          <p:cNvGraphicFramePr>
            <a:graphicFrameLocks noGrp="1"/>
          </p:cNvGraphicFramePr>
          <p:nvPr>
            <p:ph idx="1"/>
            <p:extLst>
              <p:ext uri="{D42A27DB-BD31-4B8C-83A1-F6EECF244321}">
                <p14:modId xmlns:p14="http://schemas.microsoft.com/office/powerpoint/2010/main" val="2821720219"/>
              </p:ext>
            </p:extLst>
          </p:nvPr>
        </p:nvGraphicFramePr>
        <p:xfrm>
          <a:off x="1358322" y="2414029"/>
          <a:ext cx="7745969" cy="140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225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61211D0-572C-430B-3C7B-5F1A8E53F015}"/>
              </a:ext>
            </a:extLst>
          </p:cNvPr>
          <p:cNvSpPr>
            <a:spLocks noGrp="1"/>
          </p:cNvSpPr>
          <p:nvPr>
            <p:ph type="title"/>
          </p:nvPr>
        </p:nvSpPr>
        <p:spPr>
          <a:xfrm>
            <a:off x="1285240" y="1050595"/>
            <a:ext cx="8074815" cy="1618489"/>
          </a:xfrm>
        </p:spPr>
        <p:txBody>
          <a:bodyPr anchor="ctr">
            <a:normAutofit/>
          </a:bodyPr>
          <a:lstStyle/>
          <a:p>
            <a:r>
              <a:rPr lang="en-US" sz="6100"/>
              <a:t>Own Fees for Sole Trader</a:t>
            </a:r>
            <a:endParaRPr lang="sv-SE" sz="6100"/>
          </a:p>
        </p:txBody>
      </p:sp>
      <p:sp>
        <p:nvSpPr>
          <p:cNvPr id="25" name="Platshållare för innehåll 3">
            <a:extLst>
              <a:ext uri="{FF2B5EF4-FFF2-40B4-BE49-F238E27FC236}">
                <a16:creationId xmlns:a16="http://schemas.microsoft.com/office/drawing/2014/main" id="{E4ADC680-A3FB-3789-DC93-33BD258DF061}"/>
              </a:ext>
            </a:extLst>
          </p:cNvPr>
          <p:cNvSpPr>
            <a:spLocks noGrp="1"/>
          </p:cNvSpPr>
          <p:nvPr>
            <p:ph idx="1"/>
          </p:nvPr>
        </p:nvSpPr>
        <p:spPr>
          <a:xfrm>
            <a:off x="1285240" y="2969469"/>
            <a:ext cx="8074815" cy="2800395"/>
          </a:xfrm>
        </p:spPr>
        <p:txBody>
          <a:bodyPr anchor="t">
            <a:normAutofit/>
          </a:bodyPr>
          <a:lstStyle/>
          <a:p>
            <a:pPr marL="0" indent="0">
              <a:buNone/>
            </a:pPr>
            <a:r>
              <a:rPr lang="en-US" sz="2400" b="1" i="0" dirty="0">
                <a:effectLst/>
                <a:latin typeface="Arial" panose="020B0604020202020204" pitchFamily="34" charset="0"/>
              </a:rPr>
              <a:t>Reduction of co-payments</a:t>
            </a:r>
          </a:p>
          <a:p>
            <a:r>
              <a:rPr lang="en-US" sz="2400" i="0" dirty="0">
                <a:effectLst/>
                <a:latin typeface="Arial" panose="020B0604020202020204" pitchFamily="34" charset="0"/>
              </a:rPr>
              <a:t>For those who pay the entire own fee, a reduction of 7.5% of income up to SEK 200,000 is allowed.</a:t>
            </a:r>
            <a:endParaRPr lang="sv-SE" sz="2400" dirty="0"/>
          </a:p>
        </p:txBody>
      </p:sp>
    </p:spTree>
    <p:extLst>
      <p:ext uri="{BB962C8B-B14F-4D97-AF65-F5344CB8AC3E}">
        <p14:creationId xmlns:p14="http://schemas.microsoft.com/office/powerpoint/2010/main" val="258815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61211D0-572C-430B-3C7B-5F1A8E53F015}"/>
              </a:ext>
            </a:extLst>
          </p:cNvPr>
          <p:cNvSpPr>
            <a:spLocks noGrp="1"/>
          </p:cNvSpPr>
          <p:nvPr>
            <p:ph type="title"/>
          </p:nvPr>
        </p:nvSpPr>
        <p:spPr>
          <a:xfrm>
            <a:off x="1285239" y="634544"/>
            <a:ext cx="8074815" cy="1618489"/>
          </a:xfrm>
        </p:spPr>
        <p:txBody>
          <a:bodyPr anchor="ctr">
            <a:normAutofit/>
          </a:bodyPr>
          <a:lstStyle/>
          <a:p>
            <a:r>
              <a:rPr lang="en-US" sz="6100" dirty="0"/>
              <a:t>Own Fees for Sole Trader</a:t>
            </a:r>
            <a:endParaRPr lang="sv-SE" sz="6100" dirty="0"/>
          </a:p>
        </p:txBody>
      </p:sp>
      <p:sp>
        <p:nvSpPr>
          <p:cNvPr id="25" name="Platshållare för innehåll 3">
            <a:extLst>
              <a:ext uri="{FF2B5EF4-FFF2-40B4-BE49-F238E27FC236}">
                <a16:creationId xmlns:a16="http://schemas.microsoft.com/office/drawing/2014/main" id="{E4ADC680-A3FB-3789-DC93-33BD258DF061}"/>
              </a:ext>
            </a:extLst>
          </p:cNvPr>
          <p:cNvSpPr>
            <a:spLocks noGrp="1"/>
          </p:cNvSpPr>
          <p:nvPr>
            <p:ph idx="1"/>
          </p:nvPr>
        </p:nvSpPr>
        <p:spPr>
          <a:xfrm>
            <a:off x="1285240" y="1915887"/>
            <a:ext cx="8074815" cy="3853978"/>
          </a:xfrm>
        </p:spPr>
        <p:txBody>
          <a:bodyPr anchor="t">
            <a:normAutofit fontScale="55000" lnSpcReduction="20000"/>
          </a:bodyPr>
          <a:lstStyle/>
          <a:p>
            <a:pPr marL="0" indent="0">
              <a:buNone/>
            </a:pPr>
            <a:r>
              <a:rPr lang="en-US" sz="2400" b="1" i="0" dirty="0">
                <a:effectLst/>
                <a:latin typeface="Arial" panose="020B0604020202020204" pitchFamily="34" charset="0"/>
              </a:rPr>
              <a:t>Choose the number of  KARENS DAGAR</a:t>
            </a:r>
          </a:p>
          <a:p>
            <a:pPr marL="0" indent="0">
              <a:buNone/>
            </a:pPr>
            <a:r>
              <a:rPr lang="en-US" sz="2400" i="0" dirty="0">
                <a:effectLst/>
                <a:latin typeface="Arial" panose="020B0604020202020204" pitchFamily="34" charset="0"/>
              </a:rPr>
              <a:t>You can choose how many days you want. You can increase or decrease the number of qualifying days and</a:t>
            </a:r>
          </a:p>
          <a:p>
            <a:pPr marL="0" indent="0">
              <a:buNone/>
            </a:pPr>
            <a:r>
              <a:rPr lang="en-US" sz="2400" i="0" dirty="0">
                <a:effectLst/>
                <a:latin typeface="Arial" panose="020B0604020202020204" pitchFamily="34" charset="0"/>
              </a:rPr>
              <a:t> thus affect your co-payments. You have the option of choosing 1, 7, 14, 30, 60 or 90 grace days.</a:t>
            </a:r>
          </a:p>
          <a:p>
            <a:pPr marL="0" indent="0">
              <a:buNone/>
            </a:pPr>
            <a:endParaRPr lang="en-US" sz="2400" i="0" dirty="0">
              <a:effectLst/>
              <a:latin typeface="Arial" panose="020B0604020202020204" pitchFamily="34" charset="0"/>
            </a:endParaRPr>
          </a:p>
          <a:p>
            <a:pPr marL="0" indent="0">
              <a:buNone/>
            </a:pPr>
            <a:r>
              <a:rPr lang="en-US" sz="2400" b="1" i="0" dirty="0" err="1">
                <a:effectLst/>
                <a:latin typeface="Arial" panose="020B0604020202020204" pitchFamily="34" charset="0"/>
              </a:rPr>
              <a:t>Karensdagar</a:t>
            </a:r>
            <a:r>
              <a:rPr lang="en-US" sz="2400" b="1" i="0" dirty="0">
                <a:effectLst/>
                <a:latin typeface="Arial" panose="020B0604020202020204" pitchFamily="34" charset="0"/>
              </a:rPr>
              <a:t> and co-payments in 2023</a:t>
            </a:r>
          </a:p>
          <a:p>
            <a:pPr marL="0" indent="0">
              <a:buNone/>
            </a:pPr>
            <a:r>
              <a:rPr lang="en-US" sz="2400" i="0" dirty="0">
                <a:effectLst/>
                <a:latin typeface="Arial" panose="020B0604020202020204" pitchFamily="34" charset="0"/>
              </a:rPr>
              <a:t>Personal contribution to health insurance for income year 2023 is calculated according to the following</a:t>
            </a:r>
          </a:p>
          <a:p>
            <a:pPr marL="0" indent="0">
              <a:buNone/>
            </a:pPr>
            <a:r>
              <a:rPr lang="en-US" sz="2400" i="0" dirty="0">
                <a:effectLst/>
                <a:latin typeface="Arial" panose="020B0604020202020204" pitchFamily="34" charset="0"/>
              </a:rPr>
              <a:t>percentages of income </a:t>
            </a:r>
          </a:p>
          <a:p>
            <a:pPr marL="0" indent="0">
              <a:buNone/>
            </a:pPr>
            <a:endParaRPr lang="en-US" sz="2400" b="1" dirty="0">
              <a:latin typeface="Arial" panose="020B0604020202020204" pitchFamily="34" charset="0"/>
            </a:endParaRPr>
          </a:p>
          <a:p>
            <a:pPr marL="0" indent="0">
              <a:buNone/>
            </a:pPr>
            <a:r>
              <a:rPr lang="en-US" sz="2400" b="1" i="0" dirty="0">
                <a:effectLst/>
                <a:latin typeface="Arial" panose="020B0604020202020204" pitchFamily="34" charset="0"/>
              </a:rPr>
              <a:t>1 day: 3.84%</a:t>
            </a:r>
          </a:p>
          <a:p>
            <a:pPr marL="0" indent="0">
              <a:buNone/>
            </a:pPr>
            <a:r>
              <a:rPr lang="en-US" sz="2400" b="1" i="0" dirty="0">
                <a:effectLst/>
                <a:latin typeface="Arial" panose="020B0604020202020204" pitchFamily="34" charset="0"/>
              </a:rPr>
              <a:t>7-day: 3.64%</a:t>
            </a:r>
          </a:p>
          <a:p>
            <a:pPr marL="0" indent="0">
              <a:buNone/>
            </a:pPr>
            <a:r>
              <a:rPr lang="en-US" sz="2400" b="1" i="0" dirty="0">
                <a:effectLst/>
                <a:latin typeface="Arial" panose="020B0604020202020204" pitchFamily="34" charset="0"/>
              </a:rPr>
              <a:t>14-day: 3.59%</a:t>
            </a:r>
          </a:p>
          <a:p>
            <a:pPr marL="0" indent="0">
              <a:buNone/>
            </a:pPr>
            <a:r>
              <a:rPr lang="en-US" sz="2400" b="1" i="0" dirty="0">
                <a:effectLst/>
                <a:latin typeface="Arial" panose="020B0604020202020204" pitchFamily="34" charset="0"/>
              </a:rPr>
              <a:t>30-day: 3.36%</a:t>
            </a:r>
          </a:p>
          <a:p>
            <a:pPr marL="0" indent="0">
              <a:buNone/>
            </a:pPr>
            <a:r>
              <a:rPr lang="en-US" sz="2400" b="1" i="0" dirty="0">
                <a:effectLst/>
                <a:latin typeface="Arial" panose="020B0604020202020204" pitchFamily="34" charset="0"/>
              </a:rPr>
              <a:t>60-day: 3.09%</a:t>
            </a:r>
          </a:p>
          <a:p>
            <a:pPr marL="0" indent="0">
              <a:buNone/>
            </a:pPr>
            <a:r>
              <a:rPr lang="en-US" sz="2400" b="1" i="0" dirty="0">
                <a:effectLst/>
                <a:latin typeface="Arial" panose="020B0604020202020204" pitchFamily="34" charset="0"/>
              </a:rPr>
              <a:t>90-day: 2.91%</a:t>
            </a:r>
          </a:p>
        </p:txBody>
      </p:sp>
    </p:spTree>
    <p:extLst>
      <p:ext uri="{BB962C8B-B14F-4D97-AF65-F5344CB8AC3E}">
        <p14:creationId xmlns:p14="http://schemas.microsoft.com/office/powerpoint/2010/main" val="72550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F5D4546-69FF-FAB4-3B8A-D727A29D146A}"/>
              </a:ext>
            </a:extLst>
          </p:cNvPr>
          <p:cNvSpPr>
            <a:spLocks noGrp="1"/>
          </p:cNvSpPr>
          <p:nvPr>
            <p:ph type="title"/>
          </p:nvPr>
        </p:nvSpPr>
        <p:spPr>
          <a:xfrm>
            <a:off x="841248" y="548640"/>
            <a:ext cx="3600860" cy="5431536"/>
          </a:xfrm>
        </p:spPr>
        <p:txBody>
          <a:bodyPr>
            <a:normAutofit/>
          </a:bodyPr>
          <a:lstStyle/>
          <a:p>
            <a:r>
              <a:rPr lang="en-US" sz="5400" b="1" dirty="0"/>
              <a:t>Course overview</a:t>
            </a:r>
            <a:endParaRPr lang="sv-SE" sz="5400" b="1" dirty="0"/>
          </a:p>
        </p:txBody>
      </p:sp>
      <p:sp>
        <p:nvSpPr>
          <p:cNvPr id="10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 name="Platshållare för innehåll 2">
            <a:extLst>
              <a:ext uri="{FF2B5EF4-FFF2-40B4-BE49-F238E27FC236}">
                <a16:creationId xmlns:a16="http://schemas.microsoft.com/office/drawing/2014/main" id="{23EE6061-F41D-A15B-197F-7BEB1AD8827D}"/>
              </a:ext>
            </a:extLst>
          </p:cNvPr>
          <p:cNvGraphicFramePr>
            <a:graphicFrameLocks noGrp="1"/>
          </p:cNvGraphicFramePr>
          <p:nvPr>
            <p:ph idx="1"/>
            <p:extLst>
              <p:ext uri="{D42A27DB-BD31-4B8C-83A1-F6EECF244321}">
                <p14:modId xmlns:p14="http://schemas.microsoft.com/office/powerpoint/2010/main" val="4282929101"/>
              </p:ext>
            </p:extLst>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50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7DD07DF-0801-BA90-536C-9524C5F26D84}"/>
              </a:ext>
            </a:extLst>
          </p:cNvPr>
          <p:cNvSpPr>
            <a:spLocks noGrp="1"/>
          </p:cNvSpPr>
          <p:nvPr>
            <p:ph type="title"/>
          </p:nvPr>
        </p:nvSpPr>
        <p:spPr>
          <a:xfrm>
            <a:off x="838200" y="365125"/>
            <a:ext cx="10515600" cy="1325563"/>
          </a:xfrm>
        </p:spPr>
        <p:txBody>
          <a:bodyPr>
            <a:normAutofit/>
          </a:bodyPr>
          <a:lstStyle/>
          <a:p>
            <a:r>
              <a:rPr lang="en-US" sz="5400" dirty="0"/>
              <a:t>Deduction for costs in Sole Trader</a:t>
            </a:r>
            <a:endParaRPr lang="sv-SE" sz="5400" dirty="0"/>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tshållare för innehåll 2">
            <a:extLst>
              <a:ext uri="{FF2B5EF4-FFF2-40B4-BE49-F238E27FC236}">
                <a16:creationId xmlns:a16="http://schemas.microsoft.com/office/drawing/2014/main" id="{1B0893DB-9AC1-1AB0-6ABA-39DF5A1441D1}"/>
              </a:ext>
            </a:extLst>
          </p:cNvPr>
          <p:cNvSpPr>
            <a:spLocks noGrp="1"/>
          </p:cNvSpPr>
          <p:nvPr>
            <p:ph idx="1"/>
          </p:nvPr>
        </p:nvSpPr>
        <p:spPr>
          <a:xfrm>
            <a:off x="838200" y="1929384"/>
            <a:ext cx="10515600" cy="4251960"/>
          </a:xfrm>
        </p:spPr>
        <p:txBody>
          <a:bodyPr>
            <a:normAutofit/>
          </a:bodyPr>
          <a:lstStyle/>
          <a:p>
            <a:r>
              <a:rPr lang="en-US" sz="1400" dirty="0"/>
              <a:t>Attorney and court costs</a:t>
            </a:r>
          </a:p>
          <a:p>
            <a:r>
              <a:rPr lang="en-US" sz="1400" dirty="0"/>
              <a:t>Work clothes</a:t>
            </a:r>
          </a:p>
          <a:p>
            <a:r>
              <a:rPr lang="en-US" sz="1400" dirty="0"/>
              <a:t>Unemployment fund (A-KASSA) /Union dues </a:t>
            </a:r>
          </a:p>
          <a:p>
            <a:r>
              <a:rPr lang="en-US" sz="1400" dirty="0"/>
              <a:t>Business trips</a:t>
            </a:r>
          </a:p>
          <a:p>
            <a:r>
              <a:rPr lang="en-US" sz="1400" dirty="0"/>
              <a:t>Premises</a:t>
            </a:r>
          </a:p>
          <a:p>
            <a:r>
              <a:rPr lang="en-US" sz="1400" dirty="0"/>
              <a:t>Works in own private residence</a:t>
            </a:r>
          </a:p>
          <a:p>
            <a:r>
              <a:rPr lang="en-US" sz="1400" dirty="0"/>
              <a:t>Notification Fees</a:t>
            </a:r>
          </a:p>
          <a:p>
            <a:r>
              <a:rPr lang="en-US" sz="1400" dirty="0"/>
              <a:t>Depreciation</a:t>
            </a:r>
          </a:p>
          <a:p>
            <a:r>
              <a:rPr lang="en-US" sz="1400" dirty="0"/>
              <a:t>Bank guarantee fee</a:t>
            </a:r>
          </a:p>
          <a:p>
            <a:r>
              <a:rPr lang="en-US" sz="1400" dirty="0"/>
              <a:t>Car expenses</a:t>
            </a:r>
          </a:p>
          <a:p>
            <a:r>
              <a:rPr lang="en-US" sz="1400" dirty="0"/>
              <a:t>Accounting help</a:t>
            </a:r>
          </a:p>
          <a:p>
            <a:r>
              <a:rPr lang="en-US" sz="1400" dirty="0"/>
              <a:t>Books / Nonfiction</a:t>
            </a:r>
          </a:p>
          <a:p>
            <a:r>
              <a:rPr lang="en-US" sz="1400" dirty="0"/>
              <a:t>Penalty</a:t>
            </a:r>
          </a:p>
        </p:txBody>
      </p:sp>
    </p:spTree>
    <p:extLst>
      <p:ext uri="{BB962C8B-B14F-4D97-AF65-F5344CB8AC3E}">
        <p14:creationId xmlns:p14="http://schemas.microsoft.com/office/powerpoint/2010/main" val="2940804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7DD07DF-0801-BA90-536C-9524C5F26D84}"/>
              </a:ext>
            </a:extLst>
          </p:cNvPr>
          <p:cNvSpPr>
            <a:spLocks noGrp="1"/>
          </p:cNvSpPr>
          <p:nvPr>
            <p:ph type="title"/>
          </p:nvPr>
        </p:nvSpPr>
        <p:spPr>
          <a:xfrm>
            <a:off x="838200" y="365125"/>
            <a:ext cx="10515600" cy="1325563"/>
          </a:xfrm>
        </p:spPr>
        <p:txBody>
          <a:bodyPr>
            <a:normAutofit/>
          </a:bodyPr>
          <a:lstStyle/>
          <a:p>
            <a:r>
              <a:rPr lang="en-US" sz="5400" dirty="0"/>
              <a:t>Deduction for costs in Sole Trader</a:t>
            </a:r>
            <a:endParaRPr lang="sv-SE"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1B0893DB-9AC1-1AB0-6ABA-39DF5A1441D1}"/>
              </a:ext>
            </a:extLst>
          </p:cNvPr>
          <p:cNvSpPr>
            <a:spLocks noGrp="1" noRot="1" noMove="1" noResize="1" noEditPoints="1" noAdjustHandles="1" noChangeArrowheads="1" noChangeShapeType="1"/>
          </p:cNvSpPr>
          <p:nvPr>
            <p:ph idx="1"/>
          </p:nvPr>
        </p:nvSpPr>
        <p:spPr>
          <a:xfrm>
            <a:off x="838200" y="1929384"/>
            <a:ext cx="10515600" cy="4251960"/>
          </a:xfrm>
        </p:spPr>
        <p:txBody>
          <a:bodyPr>
            <a:normAutofit/>
          </a:bodyPr>
          <a:lstStyle/>
          <a:p>
            <a:r>
              <a:rPr lang="en-US" sz="1500" dirty="0"/>
              <a:t>Daily newspapers</a:t>
            </a:r>
          </a:p>
          <a:p>
            <a:r>
              <a:rPr lang="en-US" sz="1500" dirty="0"/>
              <a:t>Computer program</a:t>
            </a:r>
          </a:p>
          <a:p>
            <a:r>
              <a:rPr lang="en-US" sz="1500" dirty="0"/>
              <a:t>Moving costs</a:t>
            </a:r>
          </a:p>
          <a:p>
            <a:r>
              <a:rPr lang="en-US" sz="1500" dirty="0"/>
              <a:t>Franchise fees</a:t>
            </a:r>
          </a:p>
          <a:p>
            <a:r>
              <a:rPr lang="en-US" sz="1500" dirty="0"/>
              <a:t>Health care</a:t>
            </a:r>
          </a:p>
          <a:p>
            <a:r>
              <a:rPr lang="en-US" sz="1500" dirty="0"/>
              <a:t>Consumable inventories</a:t>
            </a:r>
          </a:p>
          <a:p>
            <a:r>
              <a:rPr lang="en-US" sz="1500" dirty="0"/>
              <a:t>Association fees / </a:t>
            </a:r>
            <a:r>
              <a:rPr lang="en-US" sz="1600" dirty="0"/>
              <a:t>Membership fees</a:t>
            </a:r>
            <a:endParaRPr lang="en-US" sz="1500" dirty="0"/>
          </a:p>
          <a:p>
            <a:r>
              <a:rPr lang="en-US" sz="1500" dirty="0"/>
              <a:t>Insurances</a:t>
            </a:r>
          </a:p>
          <a:p>
            <a:r>
              <a:rPr lang="en-US" sz="1500" dirty="0"/>
              <a:t>Glasses and lenses</a:t>
            </a:r>
          </a:p>
          <a:p>
            <a:r>
              <a:rPr lang="en-US" sz="1500" dirty="0"/>
              <a:t>Terminal glasses for monitor work</a:t>
            </a:r>
          </a:p>
          <a:p>
            <a:r>
              <a:rPr lang="en-US" sz="1500" dirty="0"/>
              <a:t>Gifts</a:t>
            </a:r>
          </a:p>
          <a:p>
            <a:r>
              <a:rPr lang="en-US" sz="1500" dirty="0"/>
              <a:t>Website</a:t>
            </a:r>
          </a:p>
          <a:p>
            <a:endParaRPr lang="en-US" sz="1500" dirty="0"/>
          </a:p>
          <a:p>
            <a:endParaRPr lang="sv-SE" sz="1500" dirty="0"/>
          </a:p>
        </p:txBody>
      </p:sp>
    </p:spTree>
    <p:extLst>
      <p:ext uri="{BB962C8B-B14F-4D97-AF65-F5344CB8AC3E}">
        <p14:creationId xmlns:p14="http://schemas.microsoft.com/office/powerpoint/2010/main" val="339027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7DD07DF-0801-BA90-536C-9524C5F26D84}"/>
              </a:ext>
            </a:extLst>
          </p:cNvPr>
          <p:cNvSpPr>
            <a:spLocks noGrp="1"/>
          </p:cNvSpPr>
          <p:nvPr>
            <p:ph type="title"/>
          </p:nvPr>
        </p:nvSpPr>
        <p:spPr>
          <a:xfrm>
            <a:off x="838200" y="365125"/>
            <a:ext cx="10515600" cy="1325563"/>
          </a:xfrm>
        </p:spPr>
        <p:txBody>
          <a:bodyPr>
            <a:normAutofit/>
          </a:bodyPr>
          <a:lstStyle/>
          <a:p>
            <a:r>
              <a:rPr lang="en-US" sz="5400"/>
              <a:t>Deduction for costs in Sole Trader</a:t>
            </a:r>
            <a:endParaRPr lang="sv-SE" sz="540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1B0893DB-9AC1-1AB0-6ABA-39DF5A1441D1}"/>
              </a:ext>
            </a:extLst>
          </p:cNvPr>
          <p:cNvSpPr>
            <a:spLocks noGrp="1"/>
          </p:cNvSpPr>
          <p:nvPr>
            <p:ph idx="1"/>
          </p:nvPr>
        </p:nvSpPr>
        <p:spPr>
          <a:xfrm>
            <a:off x="838200" y="2380940"/>
            <a:ext cx="10515600" cy="4251960"/>
          </a:xfrm>
        </p:spPr>
        <p:txBody>
          <a:bodyPr>
            <a:normAutofit/>
          </a:bodyPr>
          <a:lstStyle/>
          <a:p>
            <a:r>
              <a:rPr lang="en-US" sz="2000" dirty="0"/>
              <a:t>Trips with overnight stay</a:t>
            </a:r>
          </a:p>
          <a:p>
            <a:r>
              <a:rPr lang="en-US" sz="2000" dirty="0"/>
              <a:t>Lease premises (purchase) (</a:t>
            </a:r>
            <a:r>
              <a:rPr lang="en-US" sz="2000" dirty="0" err="1"/>
              <a:t>Hyresrätt</a:t>
            </a:r>
            <a:r>
              <a:rPr lang="en-US" sz="2000" dirty="0"/>
              <a:t> )</a:t>
            </a:r>
          </a:p>
          <a:p>
            <a:r>
              <a:rPr lang="en-US" sz="2000" dirty="0"/>
              <a:t>Hearing aid</a:t>
            </a:r>
          </a:p>
          <a:p>
            <a:r>
              <a:rPr lang="en-US" sz="2000" dirty="0"/>
              <a:t>Debt collection and recovery fees (</a:t>
            </a:r>
            <a:r>
              <a:rPr lang="sv-SE" sz="2000" i="0" dirty="0">
                <a:effectLst/>
                <a:latin typeface="Open Sans Regular"/>
              </a:rPr>
              <a:t>Inkasso</a:t>
            </a:r>
            <a:r>
              <a:rPr lang="sv-SE" sz="2000" b="1" i="0" dirty="0">
                <a:effectLst/>
                <a:latin typeface="Open Sans Regular"/>
              </a:rPr>
              <a:t>)</a:t>
            </a:r>
            <a:endParaRPr lang="en-US" sz="2000" dirty="0"/>
          </a:p>
          <a:p>
            <a:r>
              <a:rPr lang="en-US" sz="2000" dirty="0"/>
              <a:t>Inventory</a:t>
            </a:r>
          </a:p>
          <a:p>
            <a:r>
              <a:rPr lang="en-US" sz="2000" dirty="0"/>
              <a:t>Customer loss (</a:t>
            </a:r>
            <a:r>
              <a:rPr lang="en-US" sz="2000" dirty="0" err="1"/>
              <a:t>Kundförlust</a:t>
            </a:r>
            <a:r>
              <a:rPr lang="en-US" sz="2000" dirty="0"/>
              <a:t>)</a:t>
            </a:r>
          </a:p>
          <a:p>
            <a:r>
              <a:rPr lang="en-US" sz="2000" dirty="0"/>
              <a:t>Driving license</a:t>
            </a:r>
          </a:p>
          <a:p>
            <a:r>
              <a:rPr lang="en-US" sz="2000" dirty="0"/>
              <a:t>Expenses for medicines</a:t>
            </a:r>
          </a:p>
          <a:p>
            <a:pPr marL="0" indent="0">
              <a:buNone/>
            </a:pPr>
            <a:endParaRPr lang="en-US" sz="2000" dirty="0"/>
          </a:p>
          <a:p>
            <a:endParaRPr lang="en-US" sz="1000" dirty="0"/>
          </a:p>
        </p:txBody>
      </p:sp>
    </p:spTree>
    <p:extLst>
      <p:ext uri="{BB962C8B-B14F-4D97-AF65-F5344CB8AC3E}">
        <p14:creationId xmlns:p14="http://schemas.microsoft.com/office/powerpoint/2010/main" val="3674187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7DD07DF-0801-BA90-536C-9524C5F26D84}"/>
              </a:ext>
            </a:extLst>
          </p:cNvPr>
          <p:cNvSpPr>
            <a:spLocks noGrp="1"/>
          </p:cNvSpPr>
          <p:nvPr>
            <p:ph type="title"/>
          </p:nvPr>
        </p:nvSpPr>
        <p:spPr>
          <a:xfrm>
            <a:off x="838200" y="365125"/>
            <a:ext cx="10515600" cy="1325563"/>
          </a:xfrm>
        </p:spPr>
        <p:txBody>
          <a:bodyPr>
            <a:normAutofit/>
          </a:bodyPr>
          <a:lstStyle/>
          <a:p>
            <a:r>
              <a:rPr lang="en-US" sz="5400"/>
              <a:t>Deduction for costs in Sole Trader</a:t>
            </a:r>
            <a:endParaRPr lang="sv-SE" sz="540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1B0893DB-9AC1-1AB0-6ABA-39DF5A1441D1}"/>
              </a:ext>
            </a:extLst>
          </p:cNvPr>
          <p:cNvSpPr>
            <a:spLocks noGrp="1"/>
          </p:cNvSpPr>
          <p:nvPr>
            <p:ph idx="1"/>
          </p:nvPr>
        </p:nvSpPr>
        <p:spPr>
          <a:xfrm>
            <a:off x="838200" y="2392229"/>
            <a:ext cx="10515600" cy="4251960"/>
          </a:xfrm>
        </p:spPr>
        <p:txBody>
          <a:bodyPr>
            <a:normAutofit/>
          </a:bodyPr>
          <a:lstStyle/>
          <a:p>
            <a:r>
              <a:rPr lang="en-US" sz="2400" dirty="0"/>
              <a:t>Marketing</a:t>
            </a:r>
          </a:p>
          <a:p>
            <a:r>
              <a:rPr lang="en-US" sz="2400" dirty="0"/>
              <a:t>Representation</a:t>
            </a:r>
          </a:p>
          <a:p>
            <a:r>
              <a:rPr lang="en-US" sz="2400" dirty="0"/>
              <a:t>Milage</a:t>
            </a:r>
          </a:p>
          <a:p>
            <a:r>
              <a:rPr lang="en-US" sz="2400" dirty="0"/>
              <a:t>Parking fee</a:t>
            </a:r>
          </a:p>
          <a:p>
            <a:r>
              <a:rPr lang="en-US" sz="2400" dirty="0"/>
              <a:t>Parking fines</a:t>
            </a:r>
          </a:p>
          <a:p>
            <a:r>
              <a:rPr lang="en-US" sz="2400" dirty="0"/>
              <a:t>Patent</a:t>
            </a:r>
          </a:p>
          <a:p>
            <a:r>
              <a:rPr lang="en-US" sz="2400" dirty="0"/>
              <a:t>Pension savings</a:t>
            </a:r>
          </a:p>
          <a:p>
            <a:r>
              <a:rPr lang="en-US" sz="2400" dirty="0"/>
              <a:t>Staff expenses</a:t>
            </a:r>
          </a:p>
          <a:p>
            <a:endParaRPr lang="en-US" sz="1000" dirty="0"/>
          </a:p>
          <a:p>
            <a:endParaRPr lang="en-US" sz="1000" dirty="0"/>
          </a:p>
        </p:txBody>
      </p:sp>
    </p:spTree>
    <p:extLst>
      <p:ext uri="{BB962C8B-B14F-4D97-AF65-F5344CB8AC3E}">
        <p14:creationId xmlns:p14="http://schemas.microsoft.com/office/powerpoint/2010/main" val="325222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7DD07DF-0801-BA90-536C-9524C5F26D84}"/>
              </a:ext>
            </a:extLst>
          </p:cNvPr>
          <p:cNvSpPr>
            <a:spLocks noGrp="1"/>
          </p:cNvSpPr>
          <p:nvPr>
            <p:ph type="title"/>
          </p:nvPr>
        </p:nvSpPr>
        <p:spPr>
          <a:xfrm>
            <a:off x="838200" y="365125"/>
            <a:ext cx="10515600" cy="1325563"/>
          </a:xfrm>
        </p:spPr>
        <p:txBody>
          <a:bodyPr>
            <a:normAutofit/>
          </a:bodyPr>
          <a:lstStyle/>
          <a:p>
            <a:r>
              <a:rPr lang="en-US" sz="5400"/>
              <a:t>Deduction for costs in Sole Trader</a:t>
            </a:r>
            <a:endParaRPr lang="sv-SE"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1B0893DB-9AC1-1AB0-6ABA-39DF5A1441D1}"/>
              </a:ext>
            </a:extLst>
          </p:cNvPr>
          <p:cNvSpPr>
            <a:spLocks noGrp="1"/>
          </p:cNvSpPr>
          <p:nvPr>
            <p:ph idx="1"/>
          </p:nvPr>
        </p:nvSpPr>
        <p:spPr>
          <a:xfrm>
            <a:off x="838200" y="1929384"/>
            <a:ext cx="10515600" cy="4251960"/>
          </a:xfrm>
        </p:spPr>
        <p:txBody>
          <a:bodyPr>
            <a:normAutofit/>
          </a:bodyPr>
          <a:lstStyle/>
          <a:p>
            <a:r>
              <a:rPr lang="en-US" sz="1500" dirty="0"/>
              <a:t>Reminder fee</a:t>
            </a:r>
          </a:p>
          <a:p>
            <a:r>
              <a:rPr lang="en-US" sz="1500" dirty="0"/>
              <a:t>Rehabilitation and preventive treatment</a:t>
            </a:r>
          </a:p>
          <a:p>
            <a:r>
              <a:rPr lang="en-US" sz="1500" dirty="0"/>
              <a:t>Registration Fees</a:t>
            </a:r>
          </a:p>
          <a:p>
            <a:r>
              <a:rPr lang="en-US" sz="1500" dirty="0"/>
              <a:t>Interest rates</a:t>
            </a:r>
          </a:p>
          <a:p>
            <a:r>
              <a:rPr lang="en-US" sz="1500" dirty="0"/>
              <a:t>Health services</a:t>
            </a:r>
          </a:p>
          <a:p>
            <a:r>
              <a:rPr lang="en-US" sz="1500" dirty="0"/>
              <a:t>Compensation (</a:t>
            </a:r>
            <a:r>
              <a:rPr lang="en-US" sz="1500" dirty="0" err="1"/>
              <a:t>Skadestånd</a:t>
            </a:r>
            <a:r>
              <a:rPr lang="en-US" sz="1500" dirty="0"/>
              <a:t>)</a:t>
            </a:r>
          </a:p>
          <a:p>
            <a:r>
              <a:rPr lang="en-US" sz="1500" dirty="0"/>
              <a:t>Protective equipment and protective clothing</a:t>
            </a:r>
          </a:p>
          <a:p>
            <a:r>
              <a:rPr lang="en-US" sz="1500" dirty="0"/>
              <a:t>Sponsoring</a:t>
            </a:r>
          </a:p>
          <a:p>
            <a:r>
              <a:rPr lang="en-US" sz="1500" dirty="0"/>
              <a:t>Taxi journeys</a:t>
            </a:r>
          </a:p>
          <a:p>
            <a:r>
              <a:rPr lang="en-US" sz="1500" b="1" dirty="0"/>
              <a:t>Allowance</a:t>
            </a:r>
          </a:p>
          <a:p>
            <a:r>
              <a:rPr lang="en-US" sz="1500" dirty="0"/>
              <a:t>Expenses before the business has started</a:t>
            </a:r>
          </a:p>
          <a:p>
            <a:r>
              <a:rPr lang="en-US" sz="1500" dirty="0"/>
              <a:t>Depreciation</a:t>
            </a:r>
          </a:p>
          <a:p>
            <a:pPr marL="0" indent="0">
              <a:buNone/>
            </a:pPr>
            <a:endParaRPr lang="sv-SE" sz="1500" dirty="0"/>
          </a:p>
        </p:txBody>
      </p:sp>
    </p:spTree>
    <p:extLst>
      <p:ext uri="{BB962C8B-B14F-4D97-AF65-F5344CB8AC3E}">
        <p14:creationId xmlns:p14="http://schemas.microsoft.com/office/powerpoint/2010/main" val="283037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D792A59-B2C5-DF51-6247-F6BD5F423355}"/>
              </a:ext>
            </a:extLst>
          </p:cNvPr>
          <p:cNvSpPr>
            <a:spLocks noGrp="1"/>
          </p:cNvSpPr>
          <p:nvPr>
            <p:ph type="title"/>
          </p:nvPr>
        </p:nvSpPr>
        <p:spPr>
          <a:xfrm>
            <a:off x="838200" y="365125"/>
            <a:ext cx="10515600" cy="1325563"/>
          </a:xfrm>
        </p:spPr>
        <p:txBody>
          <a:bodyPr>
            <a:normAutofit/>
          </a:bodyPr>
          <a:lstStyle/>
          <a:p>
            <a:r>
              <a:rPr lang="sv-SE" sz="5400" dirty="0"/>
              <a:t>Teamwork 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B8597A14-A800-C079-6854-772430FCC1B7}"/>
              </a:ext>
            </a:extLst>
          </p:cNvPr>
          <p:cNvSpPr>
            <a:spLocks noGrp="1"/>
          </p:cNvSpPr>
          <p:nvPr>
            <p:ph idx="1"/>
          </p:nvPr>
        </p:nvSpPr>
        <p:spPr>
          <a:xfrm>
            <a:off x="838200" y="1929384"/>
            <a:ext cx="10515600" cy="4251960"/>
          </a:xfrm>
        </p:spPr>
        <p:txBody>
          <a:bodyPr>
            <a:normAutofit/>
          </a:bodyPr>
          <a:lstStyle/>
          <a:p>
            <a:r>
              <a:rPr lang="en-US" sz="1400" b="0" i="0" dirty="0">
                <a:effectLst/>
                <a:latin typeface="Söhne"/>
              </a:rPr>
              <a:t>Will I pay lower taxes if I continue operating the business after the age of 65? </a:t>
            </a:r>
          </a:p>
          <a:p>
            <a:r>
              <a:rPr lang="en-US" sz="1400" b="0" i="0" dirty="0">
                <a:effectLst/>
                <a:latin typeface="Söhne"/>
              </a:rPr>
              <a:t>Is it acceptable to report an income surplus of 0 SEK in the Tax and Fee Return? How are corporations and economic associations taxed? </a:t>
            </a:r>
          </a:p>
          <a:p>
            <a:r>
              <a:rPr lang="en-US" sz="1400" b="0" i="0" dirty="0">
                <a:effectLst/>
                <a:latin typeface="Söhne"/>
              </a:rPr>
              <a:t>How are sole proprietors and co-owners of trading partnerships taxed?</a:t>
            </a:r>
          </a:p>
          <a:p>
            <a:r>
              <a:rPr lang="en-US" sz="1400" b="0" i="0" dirty="0">
                <a:effectLst/>
                <a:latin typeface="Söhne"/>
              </a:rPr>
              <a:t>How do I report VAT (Value Added Tax)? </a:t>
            </a:r>
          </a:p>
          <a:p>
            <a:r>
              <a:rPr lang="en-US" sz="1400" b="0" i="0" dirty="0">
                <a:effectLst/>
                <a:latin typeface="Söhne"/>
              </a:rPr>
              <a:t>How do I report and pay my taxes?</a:t>
            </a:r>
          </a:p>
          <a:p>
            <a:r>
              <a:rPr lang="en-US" sz="1400" b="0" i="0" dirty="0">
                <a:effectLst/>
                <a:latin typeface="Söhne"/>
              </a:rPr>
              <a:t>How do I calculate the business's surplus? </a:t>
            </a:r>
          </a:p>
          <a:p>
            <a:r>
              <a:rPr lang="en-US" sz="1400" b="0" i="0" dirty="0">
                <a:effectLst/>
                <a:latin typeface="Söhne"/>
              </a:rPr>
              <a:t>Can I deduct expenses incurred before the business's start? </a:t>
            </a:r>
          </a:p>
          <a:p>
            <a:r>
              <a:rPr lang="en-US" sz="1400" b="0" i="0" dirty="0">
                <a:effectLst/>
                <a:latin typeface="Söhne"/>
              </a:rPr>
              <a:t>Can I amend the information I've provided about the business's surplus afterwards?</a:t>
            </a:r>
          </a:p>
          <a:p>
            <a:r>
              <a:rPr lang="en-US" sz="1400" b="0" i="0" dirty="0">
                <a:effectLst/>
                <a:latin typeface="Söhne"/>
              </a:rPr>
              <a:t>When can the Swedish Tax Agency reject my application for F-tax (tax at source)?</a:t>
            </a:r>
          </a:p>
          <a:p>
            <a:r>
              <a:rPr lang="en-US" sz="1400" b="0" i="0" dirty="0">
                <a:effectLst/>
                <a:latin typeface="Söhne"/>
              </a:rPr>
              <a:t>What is required to be approved for F-tax?</a:t>
            </a:r>
          </a:p>
          <a:p>
            <a:r>
              <a:rPr lang="en-US" sz="1400" b="0" i="0" dirty="0">
                <a:effectLst/>
                <a:latin typeface="Söhne"/>
              </a:rPr>
              <a:t>What is VAT (Value Added Tax)? </a:t>
            </a:r>
          </a:p>
          <a:p>
            <a:r>
              <a:rPr lang="en-US" sz="1400" b="0" i="0" dirty="0">
                <a:effectLst/>
                <a:latin typeface="Söhne"/>
              </a:rPr>
              <a:t>What is the difference between F-tax, A-tax, and FA-tax? </a:t>
            </a:r>
          </a:p>
          <a:p>
            <a:r>
              <a:rPr lang="en-US" sz="1400" b="0" i="0" dirty="0">
                <a:effectLst/>
                <a:latin typeface="Söhne"/>
              </a:rPr>
              <a:t>What deductions can I make in my business?</a:t>
            </a:r>
            <a:endParaRPr lang="sv-SE" sz="1400" dirty="0"/>
          </a:p>
        </p:txBody>
      </p:sp>
    </p:spTree>
    <p:extLst>
      <p:ext uri="{BB962C8B-B14F-4D97-AF65-F5344CB8AC3E}">
        <p14:creationId xmlns:p14="http://schemas.microsoft.com/office/powerpoint/2010/main" val="3655895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0" name="Rectangle 219">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879620" y="1471351"/>
            <a:ext cx="7108911" cy="4016621"/>
          </a:xfrm>
        </p:spPr>
        <p:txBody>
          <a:bodyPr vert="horz" lIns="91440" tIns="45720" rIns="91440" bIns="45720" rtlCol="0" anchor="ctr">
            <a:normAutofit/>
          </a:bodyPr>
          <a:lstStyle/>
          <a:p>
            <a:pPr algn="l"/>
            <a:r>
              <a:rPr lang="en-US" sz="6600" b="1"/>
              <a:t>Finance and accounting</a:t>
            </a:r>
            <a:endParaRPr lang="en-US" sz="6600" kern="1200"/>
          </a:p>
        </p:txBody>
      </p:sp>
      <p:sp>
        <p:nvSpPr>
          <p:cNvPr id="4" name="Rectangle 1">
            <a:extLst>
              <a:ext uri="{FF2B5EF4-FFF2-40B4-BE49-F238E27FC236}">
                <a16:creationId xmlns:a16="http://schemas.microsoft.com/office/drawing/2014/main" id="{40E8FDA9-B7EF-3A0C-75C0-A594765868F3}"/>
              </a:ext>
            </a:extLst>
          </p:cNvPr>
          <p:cNvSpPr>
            <a:spLocks noGrp="1" noChangeArrowheads="1"/>
          </p:cNvSpPr>
          <p:nvPr>
            <p:ph type="subTitle" idx="1"/>
          </p:nvPr>
        </p:nvSpPr>
        <p:spPr bwMode="auto">
          <a:xfrm>
            <a:off x="8803178" y="1845264"/>
            <a:ext cx="3000907" cy="32687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l" fontAlgn="base">
              <a:spcBef>
                <a:spcPct val="0"/>
              </a:spcBef>
              <a:spcAft>
                <a:spcPts val="600"/>
              </a:spcAft>
              <a:buClrTx/>
              <a:buSzTx/>
              <a:tabLst/>
            </a:pPr>
            <a:r>
              <a:rPr kumimoji="0" lang="en-US" altLang="sv-SE" sz="2000" b="0" i="0" u="none" strike="noStrike" cap="none" normalizeH="0" baseline="0">
                <a:ln>
                  <a:noFill/>
                </a:ln>
                <a:effectLst/>
              </a:rPr>
              <a:t>Accounting</a:t>
            </a:r>
          </a:p>
          <a:p>
            <a:pPr marR="0" lvl="0" algn="l" fontAlgn="base">
              <a:spcBef>
                <a:spcPct val="0"/>
              </a:spcBef>
              <a:spcAft>
                <a:spcPts val="600"/>
              </a:spcAft>
              <a:buClrTx/>
              <a:buSzTx/>
              <a:tabLst/>
            </a:pPr>
            <a:r>
              <a:rPr kumimoji="0" lang="en-US" altLang="sv-SE" sz="2000" b="0" i="0" u="none" strike="noStrike" cap="none" normalizeH="0" baseline="0">
                <a:ln>
                  <a:noFill/>
                </a:ln>
                <a:effectLst/>
              </a:rPr>
              <a:t>All business events in the company must be recorded in accordance with the Accounting Act. In the section on accounting, you can read more about current accounting, annual accounts and annual reports, as well as financial years.</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2000" b="0" i="0" u="none" strike="noStrike" cap="none" normalizeH="0" baseline="0">
              <a:ln>
                <a:noFill/>
              </a:ln>
              <a:effectLst/>
            </a:endParaRPr>
          </a:p>
        </p:txBody>
      </p:sp>
      <p:sp>
        <p:nvSpPr>
          <p:cNvPr id="228" name="Rectangle 227">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03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7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7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ight Triangle 17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7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1285240" y="1050595"/>
            <a:ext cx="8074815" cy="1618489"/>
          </a:xfrm>
        </p:spPr>
        <p:txBody>
          <a:bodyPr vert="horz" lIns="91440" tIns="45720" rIns="91440" bIns="45720" rtlCol="0" anchor="ctr">
            <a:normAutofit/>
          </a:bodyPr>
          <a:lstStyle/>
          <a:p>
            <a:pPr algn="l"/>
            <a:r>
              <a:rPr lang="en-US" sz="6100" b="1" kern="1200">
                <a:solidFill>
                  <a:schemeClr val="tx1"/>
                </a:solidFill>
                <a:latin typeface="+mj-lt"/>
                <a:ea typeface="+mj-ea"/>
                <a:cs typeface="+mj-cs"/>
              </a:rPr>
              <a:t>Finance and accounting</a:t>
            </a:r>
            <a:endParaRPr lang="en-US" sz="6100" kern="1200">
              <a:solidFill>
                <a:schemeClr val="tx1"/>
              </a:solidFill>
              <a:latin typeface="+mj-lt"/>
              <a:ea typeface="+mj-ea"/>
              <a:cs typeface="+mj-cs"/>
            </a:endParaRPr>
          </a:p>
        </p:txBody>
      </p:sp>
      <p:sp>
        <p:nvSpPr>
          <p:cNvPr id="4" name="Rectangle 1">
            <a:extLst>
              <a:ext uri="{FF2B5EF4-FFF2-40B4-BE49-F238E27FC236}">
                <a16:creationId xmlns:a16="http://schemas.microsoft.com/office/drawing/2014/main" id="{40E8FDA9-B7EF-3A0C-75C0-A594765868F3}"/>
              </a:ext>
            </a:extLst>
          </p:cNvPr>
          <p:cNvSpPr>
            <a:spLocks noGrp="1" noChangeArrowheads="1"/>
          </p:cNvSpPr>
          <p:nvPr>
            <p:ph type="subTitle" idx="1"/>
          </p:nvPr>
        </p:nvSpPr>
        <p:spPr bwMode="auto">
          <a:xfrm>
            <a:off x="1285240" y="2969469"/>
            <a:ext cx="8074815" cy="28003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285750" marR="0" lvl="0" indent="-228600" algn="l" fontAlgn="base">
              <a:spcBef>
                <a:spcPct val="0"/>
              </a:spcBef>
              <a:spcAft>
                <a:spcPts val="600"/>
              </a:spcAft>
              <a:buClrTx/>
              <a:buSzTx/>
              <a:buFont typeface="Arial" panose="020B0604020202020204" pitchFamily="34" charset="0"/>
              <a:buChar char="•"/>
              <a:tabLst/>
            </a:pPr>
            <a:r>
              <a:rPr kumimoji="0" lang="en-US" altLang="sv-SE" b="0" i="0" u="none" strike="noStrike" cap="none" normalizeH="0" baseline="0">
                <a:ln>
                  <a:noFill/>
                </a:ln>
                <a:effectLst/>
              </a:rPr>
              <a:t>Book digitally!</a:t>
            </a:r>
          </a:p>
          <a:p>
            <a:pPr marL="285750" marR="0" lvl="0" indent="-228600" algn="l" fontAlgn="base">
              <a:spcBef>
                <a:spcPct val="0"/>
              </a:spcBef>
              <a:spcAft>
                <a:spcPts val="600"/>
              </a:spcAft>
              <a:buClrTx/>
              <a:buSzTx/>
              <a:buFont typeface="Arial" panose="020B0604020202020204" pitchFamily="34" charset="0"/>
              <a:buChar char="•"/>
              <a:tabLst/>
            </a:pPr>
            <a:r>
              <a:rPr kumimoji="0" lang="en-US" altLang="sv-SE" b="0" i="0" u="none" strike="noStrike" cap="none" normalizeH="0" baseline="0">
                <a:ln>
                  <a:noFill/>
                </a:ln>
                <a:effectLst/>
              </a:rPr>
              <a:t>What about receipts and invoices?</a:t>
            </a:r>
          </a:p>
          <a:p>
            <a:pPr marL="285750" marR="0" lvl="0" indent="-228600" algn="l" fontAlgn="base">
              <a:spcBef>
                <a:spcPct val="0"/>
              </a:spcBef>
              <a:spcAft>
                <a:spcPts val="600"/>
              </a:spcAft>
              <a:buClrTx/>
              <a:buSzTx/>
              <a:buFont typeface="Arial" panose="020B0604020202020204" pitchFamily="34" charset="0"/>
              <a:buChar char="•"/>
              <a:tabLst/>
            </a:pPr>
            <a:r>
              <a:rPr kumimoji="0" lang="en-US" altLang="sv-SE" b="0" i="0" u="none" strike="noStrike" cap="none" normalizeH="0" baseline="0">
                <a:ln>
                  <a:noFill/>
                </a:ln>
                <a:effectLst/>
              </a:rPr>
              <a:t>What is a business event?</a:t>
            </a:r>
            <a:br>
              <a:rPr kumimoji="0" lang="en-US" altLang="sv-SE" b="0" i="0" u="none" strike="noStrike" cap="none" normalizeH="0" baseline="0">
                <a:ln>
                  <a:noFill/>
                </a:ln>
                <a:effectLst/>
              </a:rPr>
            </a:br>
            <a:endParaRPr kumimoji="0" lang="en-US" altLang="sv-SE" b="0" i="0" u="none" strike="noStrike" cap="none" normalizeH="0" baseline="0">
              <a:ln>
                <a:noFill/>
              </a:ln>
              <a:effectLst/>
            </a:endParaRPr>
          </a:p>
        </p:txBody>
      </p:sp>
    </p:spTree>
    <p:extLst>
      <p:ext uri="{BB962C8B-B14F-4D97-AF65-F5344CB8AC3E}">
        <p14:creationId xmlns:p14="http://schemas.microsoft.com/office/powerpoint/2010/main" val="2726304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 name="Rectangle 150">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Arc 152">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604909" y="680147"/>
            <a:ext cx="6243565" cy="734141"/>
          </a:xfrm>
        </p:spPr>
        <p:txBody>
          <a:bodyPr vert="horz" lIns="91440" tIns="45720" rIns="91440" bIns="45720" rtlCol="0" anchor="b">
            <a:normAutofit fontScale="90000"/>
          </a:bodyPr>
          <a:lstStyle/>
          <a:p>
            <a:pPr algn="l"/>
            <a:r>
              <a:rPr lang="en-US" sz="4800" b="1" dirty="0"/>
              <a:t>Finance and accounting</a:t>
            </a:r>
            <a:endParaRPr lang="en-US" sz="4800" kern="1200" dirty="0"/>
          </a:p>
        </p:txBody>
      </p:sp>
      <p:sp>
        <p:nvSpPr>
          <p:cNvPr id="4" name="Rectangle 1">
            <a:extLst>
              <a:ext uri="{FF2B5EF4-FFF2-40B4-BE49-F238E27FC236}">
                <a16:creationId xmlns:a16="http://schemas.microsoft.com/office/drawing/2014/main" id="{40E8FDA9-B7EF-3A0C-75C0-A594765868F3}"/>
              </a:ext>
            </a:extLst>
          </p:cNvPr>
          <p:cNvSpPr>
            <a:spLocks noGrp="1" noChangeArrowheads="1"/>
          </p:cNvSpPr>
          <p:nvPr>
            <p:ph type="subTitle" idx="1"/>
          </p:nvPr>
        </p:nvSpPr>
        <p:spPr bwMode="auto">
          <a:xfrm>
            <a:off x="778983" y="2276475"/>
            <a:ext cx="6416474" cy="4429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285750" indent="-285750" algn="l" fontAlgn="base">
              <a:spcBef>
                <a:spcPct val="0"/>
              </a:spcBef>
              <a:spcAft>
                <a:spcPts val="600"/>
              </a:spcAft>
              <a:buFont typeface="Arial" panose="020B0604020202020204" pitchFamily="34" charset="0"/>
              <a:buChar char="•"/>
            </a:pPr>
            <a:r>
              <a:rPr lang="en-US" dirty="0"/>
              <a:t>Accounting</a:t>
            </a:r>
          </a:p>
          <a:p>
            <a:pPr marL="742950" lvl="1" indent="-285750" algn="l" fontAlgn="base">
              <a:spcBef>
                <a:spcPct val="0"/>
              </a:spcBef>
              <a:spcAft>
                <a:spcPts val="600"/>
              </a:spcAft>
              <a:buFont typeface="Arial" panose="020B0604020202020204" pitchFamily="34" charset="0"/>
              <a:buChar char="•"/>
            </a:pPr>
            <a:r>
              <a:rPr lang="en-US" altLang="sv-SE" dirty="0"/>
              <a:t>The time of bookkeeping</a:t>
            </a:r>
          </a:p>
          <a:p>
            <a:pPr marL="742950" lvl="1" indent="-285750" algn="l" fontAlgn="base">
              <a:spcBef>
                <a:spcPct val="0"/>
              </a:spcBef>
              <a:spcAft>
                <a:spcPts val="600"/>
              </a:spcAft>
              <a:buFont typeface="Arial" panose="020B0604020202020204" pitchFamily="34" charset="0"/>
              <a:buChar char="•"/>
            </a:pPr>
            <a:r>
              <a:rPr lang="en-US" b="0" i="0" dirty="0">
                <a:solidFill>
                  <a:srgbClr val="262626"/>
                </a:solidFill>
                <a:effectLst/>
                <a:latin typeface="Arial" panose="020B0604020202020204" pitchFamily="34" charset="0"/>
              </a:rPr>
              <a:t>Accrual method – record invoices on an ongoing basis</a:t>
            </a:r>
          </a:p>
          <a:p>
            <a:pPr marL="742950" lvl="1" indent="-285750" algn="l" fontAlgn="base">
              <a:spcBef>
                <a:spcPct val="0"/>
              </a:spcBef>
              <a:spcAft>
                <a:spcPts val="600"/>
              </a:spcAft>
              <a:buFont typeface="Arial" panose="020B0604020202020204" pitchFamily="34" charset="0"/>
              <a:buChar char="•"/>
            </a:pPr>
            <a:r>
              <a:rPr lang="en-US" dirty="0"/>
              <a:t>The cash method – record invoices upon payment</a:t>
            </a:r>
          </a:p>
          <a:p>
            <a:pPr marL="742950" lvl="1" indent="-285750" algn="l" fontAlgn="base">
              <a:spcBef>
                <a:spcPct val="0"/>
              </a:spcBef>
              <a:spcAft>
                <a:spcPts val="600"/>
              </a:spcAft>
              <a:buFont typeface="Arial" panose="020B0604020202020204" pitchFamily="34" charset="0"/>
              <a:buChar char="•"/>
            </a:pPr>
            <a:r>
              <a:rPr lang="en-US" dirty="0"/>
              <a:t>Vouchers</a:t>
            </a:r>
          </a:p>
          <a:p>
            <a:pPr marL="742950" lvl="1" indent="-285750" algn="l" fontAlgn="base">
              <a:spcBef>
                <a:spcPct val="0"/>
              </a:spcBef>
              <a:spcAft>
                <a:spcPts val="600"/>
              </a:spcAft>
              <a:buFont typeface="Arial" panose="020B0604020202020204" pitchFamily="34" charset="0"/>
              <a:buChar char="•"/>
            </a:pPr>
            <a:r>
              <a:rPr lang="en-US" dirty="0"/>
              <a:t>Archiving</a:t>
            </a:r>
          </a:p>
          <a:p>
            <a:pPr marL="742950" lvl="1" indent="-285750" algn="l" fontAlgn="base">
              <a:spcBef>
                <a:spcPct val="0"/>
              </a:spcBef>
              <a:spcAft>
                <a:spcPts val="600"/>
              </a:spcAft>
              <a:buFont typeface="Arial" panose="020B0604020202020204" pitchFamily="34" charset="0"/>
              <a:buChar char="•"/>
            </a:pPr>
            <a:r>
              <a:rPr lang="en-US" dirty="0"/>
              <a:t>Chart of Accounts</a:t>
            </a:r>
          </a:p>
          <a:p>
            <a:pPr lvl="1" algn="l" fontAlgn="base">
              <a:spcBef>
                <a:spcPct val="0"/>
              </a:spcBef>
              <a:spcAft>
                <a:spcPts val="600"/>
              </a:spcAft>
            </a:pPr>
            <a:endParaRPr kumimoji="0" lang="en-US" altLang="sv-SE" b="0" i="0" u="none" strike="noStrike" cap="none" normalizeH="0" baseline="0" dirty="0">
              <a:ln>
                <a:noFill/>
              </a:ln>
              <a:effectLst/>
            </a:endParaRPr>
          </a:p>
          <a:p>
            <a:pPr marR="0" lvl="0" algn="l" fontAlgn="base">
              <a:spcBef>
                <a:spcPct val="0"/>
              </a:spcBef>
              <a:spcAft>
                <a:spcPts val="600"/>
              </a:spcAft>
              <a:buClrTx/>
              <a:buSzTx/>
              <a:tabLst/>
            </a:pPr>
            <a:br>
              <a:rPr kumimoji="0" lang="en-US" altLang="sv-SE" b="0" i="0" u="none" strike="noStrike" cap="none" normalizeH="0" baseline="0" dirty="0">
                <a:ln>
                  <a:noFill/>
                </a:ln>
                <a:effectLst/>
              </a:rPr>
            </a:br>
            <a:endParaRPr kumimoji="0" lang="en-US" altLang="sv-SE" sz="1800" b="0" i="0" u="none" strike="noStrike" cap="none" normalizeH="0" baseline="0" dirty="0">
              <a:ln>
                <a:noFill/>
              </a:ln>
              <a:effectLst/>
            </a:endParaRPr>
          </a:p>
        </p:txBody>
      </p:sp>
      <p:sp>
        <p:nvSpPr>
          <p:cNvPr id="155" name="Rectangle 154">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987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3" name="Rectangle 18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ight Triangle 18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1285240" y="1050595"/>
            <a:ext cx="8074815" cy="1618489"/>
          </a:xfrm>
        </p:spPr>
        <p:txBody>
          <a:bodyPr vert="horz" lIns="91440" tIns="45720" rIns="91440" bIns="45720" rtlCol="0" anchor="ctr">
            <a:normAutofit/>
          </a:bodyPr>
          <a:lstStyle/>
          <a:p>
            <a:pPr algn="l"/>
            <a:r>
              <a:rPr lang="en-US" sz="7200" b="1" kern="1200">
                <a:solidFill>
                  <a:schemeClr val="tx1"/>
                </a:solidFill>
                <a:latin typeface="+mj-lt"/>
                <a:ea typeface="+mj-ea"/>
                <a:cs typeface="+mj-cs"/>
              </a:rPr>
              <a:t>Chart of Accounts</a:t>
            </a:r>
          </a:p>
        </p:txBody>
      </p:sp>
      <p:sp>
        <p:nvSpPr>
          <p:cNvPr id="4" name="Rectangle 1">
            <a:extLst>
              <a:ext uri="{FF2B5EF4-FFF2-40B4-BE49-F238E27FC236}">
                <a16:creationId xmlns:a16="http://schemas.microsoft.com/office/drawing/2014/main" id="{40E8FDA9-B7EF-3A0C-75C0-A594765868F3}"/>
              </a:ext>
            </a:extLst>
          </p:cNvPr>
          <p:cNvSpPr>
            <a:spLocks noGrp="1" noChangeArrowheads="1"/>
          </p:cNvSpPr>
          <p:nvPr>
            <p:ph type="subTitle" idx="1"/>
          </p:nvPr>
        </p:nvSpPr>
        <p:spPr bwMode="auto">
          <a:xfrm>
            <a:off x="1285240" y="2969469"/>
            <a:ext cx="8074815" cy="28003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lvl="0" indent="-228600" algn="l">
              <a:spcBef>
                <a:spcPts val="0"/>
              </a:spcBef>
              <a:spcAft>
                <a:spcPts val="600"/>
              </a:spcAft>
              <a:buFont typeface="Arial" panose="020B0604020202020204" pitchFamily="34" charset="0"/>
              <a:buChar char="•"/>
              <a:defRPr/>
            </a:pPr>
            <a:r>
              <a:rPr lang="en-US"/>
              <a:t>The accounts in the BAS chart of accounts are divided into different classes.</a:t>
            </a:r>
          </a:p>
          <a:p>
            <a:pPr marL="285750" lvl="0" indent="-228600" algn="l">
              <a:spcBef>
                <a:spcPts val="0"/>
              </a:spcBef>
              <a:spcAft>
                <a:spcPts val="600"/>
              </a:spcAft>
              <a:buFont typeface="Arial" panose="020B0604020202020204" pitchFamily="34" charset="0"/>
              <a:buChar char="•"/>
              <a:defRPr/>
            </a:pPr>
            <a:r>
              <a:rPr lang="en-US"/>
              <a:t>account class 1 for assets</a:t>
            </a:r>
          </a:p>
          <a:p>
            <a:pPr marL="285750" lvl="0" indent="-228600" algn="l">
              <a:spcBef>
                <a:spcPts val="0"/>
              </a:spcBef>
              <a:spcAft>
                <a:spcPts val="600"/>
              </a:spcAft>
              <a:buFont typeface="Arial" panose="020B0604020202020204" pitchFamily="34" charset="0"/>
              <a:buChar char="•"/>
              <a:defRPr/>
            </a:pPr>
            <a:r>
              <a:rPr lang="en-US"/>
              <a:t>account class 2 for liabilities</a:t>
            </a:r>
          </a:p>
          <a:p>
            <a:pPr marL="285750" lvl="0" indent="-228600" algn="l">
              <a:spcBef>
                <a:spcPts val="0"/>
              </a:spcBef>
              <a:spcAft>
                <a:spcPts val="600"/>
              </a:spcAft>
              <a:buFont typeface="Arial" panose="020B0604020202020204" pitchFamily="34" charset="0"/>
              <a:buChar char="•"/>
              <a:defRPr/>
            </a:pPr>
            <a:r>
              <a:rPr lang="en-US"/>
              <a:t>account class 3 for income</a:t>
            </a:r>
          </a:p>
          <a:p>
            <a:pPr marL="285750" lvl="0" indent="-228600" algn="l">
              <a:spcBef>
                <a:spcPts val="0"/>
              </a:spcBef>
              <a:spcAft>
                <a:spcPts val="600"/>
              </a:spcAft>
              <a:buFont typeface="Arial" panose="020B0604020202020204" pitchFamily="34" charset="0"/>
              <a:buChar char="•"/>
              <a:defRPr/>
            </a:pPr>
            <a:r>
              <a:rPr lang="en-US"/>
              <a:t>account class 4-8 for expenses.</a:t>
            </a:r>
          </a:p>
          <a:p>
            <a:pPr lvl="0" indent="-228600" algn="l">
              <a:spcBef>
                <a:spcPts val="0"/>
              </a:spcBef>
              <a:spcAft>
                <a:spcPts val="600"/>
              </a:spcAft>
              <a:buFont typeface="Arial" panose="020B0604020202020204" pitchFamily="34" charset="0"/>
              <a:buChar char="•"/>
              <a:defRPr/>
            </a:pPr>
            <a:endParaRPr lang="en-US"/>
          </a:p>
        </p:txBody>
      </p:sp>
    </p:spTree>
    <p:extLst>
      <p:ext uri="{BB962C8B-B14F-4D97-AF65-F5344CB8AC3E}">
        <p14:creationId xmlns:p14="http://schemas.microsoft.com/office/powerpoint/2010/main" val="69570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F5D4546-69FF-FAB4-3B8A-D727A29D146A}"/>
              </a:ext>
            </a:extLst>
          </p:cNvPr>
          <p:cNvSpPr>
            <a:spLocks noGrp="1"/>
          </p:cNvSpPr>
          <p:nvPr>
            <p:ph type="title"/>
          </p:nvPr>
        </p:nvSpPr>
        <p:spPr>
          <a:xfrm>
            <a:off x="635000" y="640823"/>
            <a:ext cx="3418659" cy="5583148"/>
          </a:xfrm>
        </p:spPr>
        <p:txBody>
          <a:bodyPr anchor="ctr">
            <a:normAutofit/>
          </a:bodyPr>
          <a:lstStyle/>
          <a:p>
            <a:r>
              <a:rPr lang="en-US" sz="5400" b="1" dirty="0"/>
              <a:t>Business idea and vision</a:t>
            </a:r>
            <a:endParaRPr lang="sv-SE" sz="5400" b="1" dirty="0"/>
          </a:p>
        </p:txBody>
      </p:sp>
      <p:sp>
        <p:nvSpPr>
          <p:cNvPr id="2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4" name="Platshållare för innehåll 2">
            <a:extLst>
              <a:ext uri="{FF2B5EF4-FFF2-40B4-BE49-F238E27FC236}">
                <a16:creationId xmlns:a16="http://schemas.microsoft.com/office/drawing/2014/main" id="{EA115D83-7B4E-F752-9B18-92D874B863B2}"/>
              </a:ext>
            </a:extLst>
          </p:cNvPr>
          <p:cNvGraphicFramePr>
            <a:graphicFrameLocks noGrp="1"/>
          </p:cNvGraphicFramePr>
          <p:nvPr>
            <p:ph idx="1"/>
            <p:extLst>
              <p:ext uri="{D42A27DB-BD31-4B8C-83A1-F6EECF244321}">
                <p14:modId xmlns:p14="http://schemas.microsoft.com/office/powerpoint/2010/main" val="334519977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216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8" name="Rectangle 18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400" b="1" kern="1200">
                <a:solidFill>
                  <a:schemeClr val="tx1"/>
                </a:solidFill>
                <a:latin typeface="+mj-lt"/>
                <a:ea typeface="+mj-ea"/>
                <a:cs typeface="+mj-cs"/>
              </a:rPr>
              <a:t>Debit and credit</a:t>
            </a:r>
          </a:p>
        </p:txBody>
      </p:sp>
      <p:sp>
        <p:nvSpPr>
          <p:cNvPr id="192" name="Arc 19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1">
            <a:extLst>
              <a:ext uri="{FF2B5EF4-FFF2-40B4-BE49-F238E27FC236}">
                <a16:creationId xmlns:a16="http://schemas.microsoft.com/office/drawing/2014/main" id="{40E8FDA9-B7EF-3A0C-75C0-A594765868F3}"/>
              </a:ext>
            </a:extLst>
          </p:cNvPr>
          <p:cNvSpPr>
            <a:spLocks noGrp="1" noChangeArrowheads="1"/>
          </p:cNvSpPr>
          <p:nvPr>
            <p:ph type="subTitle" idx="1"/>
          </p:nvPr>
        </p:nvSpPr>
        <p:spPr bwMode="auto">
          <a:xfrm>
            <a:off x="838200" y="1825625"/>
            <a:ext cx="10515600"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342900" marR="0" lvl="0" indent="-228600" algn="l" fontAlgn="auto">
              <a:spcBef>
                <a:spcPts val="0"/>
              </a:spcBef>
              <a:spcAft>
                <a:spcPts val="600"/>
              </a:spcAft>
              <a:buClrTx/>
              <a:buSzTx/>
              <a:buFont typeface="Arial" panose="020B0604020202020204" pitchFamily="34" charset="0"/>
              <a:buChar char="•"/>
              <a:tabLst/>
              <a:defRPr/>
            </a:pPr>
            <a:r>
              <a:rPr lang="en-US" dirty="0"/>
              <a:t>Asset accounts - </a:t>
            </a:r>
            <a:r>
              <a:rPr lang="en-US" dirty="0" err="1"/>
              <a:t>eg</a:t>
            </a:r>
            <a:r>
              <a:rPr lang="en-US" dirty="0"/>
              <a:t> the bank account - increase in debit and decrease in credit.</a:t>
            </a:r>
          </a:p>
          <a:p>
            <a:pPr marL="342900" marR="0" lvl="0" indent="-228600" algn="l" fontAlgn="auto">
              <a:spcBef>
                <a:spcPts val="0"/>
              </a:spcBef>
              <a:spcAft>
                <a:spcPts val="600"/>
              </a:spcAft>
              <a:buClrTx/>
              <a:buSzTx/>
              <a:buFont typeface="Arial" panose="020B0604020202020204" pitchFamily="34" charset="0"/>
              <a:buChar char="•"/>
              <a:tabLst/>
              <a:defRPr/>
            </a:pPr>
            <a:r>
              <a:rPr lang="en-US" dirty="0"/>
              <a:t>Debt accounts - e.g. bank loans - increase in credit and decrease in debit.</a:t>
            </a:r>
          </a:p>
          <a:p>
            <a:pPr marL="342900" marR="0" lvl="0" indent="-228600" algn="l" fontAlgn="auto">
              <a:spcBef>
                <a:spcPts val="0"/>
              </a:spcBef>
              <a:spcAft>
                <a:spcPts val="600"/>
              </a:spcAft>
              <a:buClrTx/>
              <a:buSzTx/>
              <a:buFont typeface="Arial" panose="020B0604020202020204" pitchFamily="34" charset="0"/>
              <a:buChar char="•"/>
              <a:tabLst/>
              <a:defRPr/>
            </a:pPr>
            <a:r>
              <a:rPr lang="en-US" dirty="0"/>
              <a:t>Income accounts - </a:t>
            </a:r>
            <a:r>
              <a:rPr lang="en-US" dirty="0" err="1"/>
              <a:t>eg</a:t>
            </a:r>
            <a:r>
              <a:rPr lang="en-US" dirty="0"/>
              <a:t> sales - increase in credit and decrease in debit.</a:t>
            </a:r>
          </a:p>
          <a:p>
            <a:pPr marL="342900" marR="0" lvl="0" indent="-228600" algn="l" fontAlgn="auto">
              <a:spcBef>
                <a:spcPts val="0"/>
              </a:spcBef>
              <a:spcAft>
                <a:spcPts val="600"/>
              </a:spcAft>
              <a:buClrTx/>
              <a:buSzTx/>
              <a:buFont typeface="Arial" panose="020B0604020202020204" pitchFamily="34" charset="0"/>
              <a:buChar char="•"/>
              <a:tabLst/>
              <a:defRPr/>
            </a:pPr>
            <a:r>
              <a:rPr lang="en-US" dirty="0"/>
              <a:t>Expense accounts - </a:t>
            </a:r>
            <a:r>
              <a:rPr lang="en-US" dirty="0" err="1"/>
              <a:t>eg</a:t>
            </a:r>
            <a:r>
              <a:rPr lang="en-US" dirty="0"/>
              <a:t> purchases of goods - increase in debit and decrease in credit.</a:t>
            </a:r>
          </a:p>
          <a:p>
            <a:pPr lvl="0" indent="-228600" algn="l">
              <a:spcBef>
                <a:spcPts val="0"/>
              </a:spcBef>
              <a:spcAft>
                <a:spcPts val="60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4177185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7" name="Rectangle 17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Freeform: Shape 18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7" name="Rectangle 18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Annual book closure  and annual report</a:t>
            </a:r>
            <a:br>
              <a:rPr lang="en-US" sz="4000" b="1" kern="1200">
                <a:solidFill>
                  <a:srgbClr val="FFFFFF"/>
                </a:solidFill>
                <a:latin typeface="+mj-lt"/>
                <a:ea typeface="+mj-ea"/>
                <a:cs typeface="+mj-cs"/>
              </a:rPr>
            </a:br>
            <a:endParaRPr lang="en-US" sz="4000" b="1" kern="1200">
              <a:solidFill>
                <a:srgbClr val="FFFFFF"/>
              </a:solidFill>
              <a:latin typeface="+mj-lt"/>
              <a:ea typeface="+mj-ea"/>
              <a:cs typeface="+mj-cs"/>
            </a:endParaRPr>
          </a:p>
        </p:txBody>
      </p:sp>
      <p:sp>
        <p:nvSpPr>
          <p:cNvPr id="4" name="Rectangle 1">
            <a:extLst>
              <a:ext uri="{FF2B5EF4-FFF2-40B4-BE49-F238E27FC236}">
                <a16:creationId xmlns:a16="http://schemas.microsoft.com/office/drawing/2014/main" id="{40E8FDA9-B7EF-3A0C-75C0-A594765868F3}"/>
              </a:ext>
            </a:extLst>
          </p:cNvPr>
          <p:cNvSpPr>
            <a:spLocks noGrp="1" noChangeArrowheads="1"/>
          </p:cNvSpPr>
          <p:nvPr>
            <p:ph type="subTitle" idx="1"/>
          </p:nvPr>
        </p:nvSpPr>
        <p:spPr bwMode="auto">
          <a:xfrm>
            <a:off x="4810259" y="649480"/>
            <a:ext cx="6555347" cy="554604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342900" marR="0" lvl="0" indent="-228600" algn="l" fontAlgn="auto">
              <a:spcBef>
                <a:spcPts val="0"/>
              </a:spcBef>
              <a:spcAft>
                <a:spcPts val="600"/>
              </a:spcAft>
              <a:buClrTx/>
              <a:buSzTx/>
              <a:buFont typeface="Arial" panose="020B0604020202020204" pitchFamily="34" charset="0"/>
              <a:buChar char="•"/>
              <a:tabLst/>
              <a:defRPr/>
            </a:pPr>
            <a:r>
              <a:rPr lang="en-US" sz="2000"/>
              <a:t>Sole trader</a:t>
            </a:r>
          </a:p>
          <a:p>
            <a:pPr marL="342900" marR="0" lvl="0" indent="-228600" algn="l" fontAlgn="auto">
              <a:spcBef>
                <a:spcPts val="0"/>
              </a:spcBef>
              <a:spcAft>
                <a:spcPts val="600"/>
              </a:spcAft>
              <a:buClrTx/>
              <a:buSzTx/>
              <a:buFont typeface="Arial" panose="020B0604020202020204" pitchFamily="34" charset="0"/>
              <a:buChar char="•"/>
              <a:tabLst/>
              <a:defRPr/>
            </a:pPr>
            <a:r>
              <a:rPr lang="en-US" sz="2000"/>
              <a:t>limited companies</a:t>
            </a:r>
          </a:p>
          <a:p>
            <a:pPr marL="342900" marR="0" lvl="0" indent="-228600" algn="l" fontAlgn="auto">
              <a:spcBef>
                <a:spcPts val="0"/>
              </a:spcBef>
              <a:spcAft>
                <a:spcPts val="600"/>
              </a:spcAft>
              <a:buClrTx/>
              <a:buSzTx/>
              <a:buFont typeface="Arial" panose="020B0604020202020204" pitchFamily="34" charset="0"/>
              <a:buChar char="•"/>
              <a:tabLst/>
              <a:defRPr/>
            </a:pPr>
            <a:r>
              <a:rPr lang="en-US" sz="2000"/>
              <a:t>Trading companies or limited partnerships</a:t>
            </a:r>
          </a:p>
          <a:p>
            <a:pPr marL="342900" marR="0" lvl="0" indent="-228600" algn="l" fontAlgn="auto">
              <a:spcBef>
                <a:spcPts val="0"/>
              </a:spcBef>
              <a:spcAft>
                <a:spcPts val="600"/>
              </a:spcAft>
              <a:buClrTx/>
              <a:buSzTx/>
              <a:buFont typeface="Arial" panose="020B0604020202020204" pitchFamily="34" charset="0"/>
              <a:buChar char="•"/>
              <a:tabLst/>
              <a:defRPr/>
            </a:pPr>
            <a:r>
              <a:rPr lang="en-US" sz="2000"/>
              <a:t>Economical  association</a:t>
            </a:r>
          </a:p>
          <a:p>
            <a:pPr lvl="0" indent="-228600" algn="l">
              <a:spcBef>
                <a:spcPts val="0"/>
              </a:spcBef>
              <a:spcAft>
                <a:spcPts val="600"/>
              </a:spcAft>
              <a:buFont typeface="Arial" panose="020B0604020202020204" pitchFamily="34" charset="0"/>
              <a:buChar char="•"/>
              <a:defRPr/>
            </a:pPr>
            <a:endParaRPr lang="en-US" sz="2000"/>
          </a:p>
        </p:txBody>
      </p:sp>
    </p:spTree>
    <p:extLst>
      <p:ext uri="{BB962C8B-B14F-4D97-AF65-F5344CB8AC3E}">
        <p14:creationId xmlns:p14="http://schemas.microsoft.com/office/powerpoint/2010/main" val="160794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7" name="Freeform: Shape 17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9" name="Freeform: Shape 17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621792" y="1161288"/>
            <a:ext cx="3602736" cy="4526280"/>
          </a:xfrm>
        </p:spPr>
        <p:txBody>
          <a:bodyPr vert="horz" lIns="91440" tIns="45720" rIns="91440" bIns="45720" rtlCol="0" anchor="ctr">
            <a:normAutofit/>
          </a:bodyPr>
          <a:lstStyle/>
          <a:p>
            <a:pPr algn="l"/>
            <a:r>
              <a:rPr lang="en-US" sz="4000" b="1" kern="1200">
                <a:solidFill>
                  <a:schemeClr val="tx1"/>
                </a:solidFill>
                <a:latin typeface="+mj-lt"/>
                <a:ea typeface="+mj-ea"/>
                <a:cs typeface="+mj-cs"/>
              </a:rPr>
              <a:t>Fiscal year for your company</a:t>
            </a:r>
          </a:p>
        </p:txBody>
      </p:sp>
      <p:sp>
        <p:nvSpPr>
          <p:cNvPr id="181" name="Rectangle 18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40E8FDA9-B7EF-3A0C-75C0-A594765868F3}"/>
              </a:ext>
            </a:extLst>
          </p:cNvPr>
          <p:cNvSpPr>
            <a:spLocks noGrp="1" noChangeArrowheads="1"/>
          </p:cNvSpPr>
          <p:nvPr>
            <p:ph type="subTitle" idx="1"/>
          </p:nvPr>
        </p:nvSpPr>
        <p:spPr bwMode="auto">
          <a:xfrm>
            <a:off x="5434149" y="932688"/>
            <a:ext cx="5916603" cy="49926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342900" marR="0" lvl="0" indent="-228600" algn="l" fontAlgn="auto">
              <a:spcBef>
                <a:spcPts val="0"/>
              </a:spcBef>
              <a:spcAft>
                <a:spcPts val="600"/>
              </a:spcAft>
              <a:buClrTx/>
              <a:buSzTx/>
              <a:buFont typeface="Arial" panose="020B0604020202020204" pitchFamily="34" charset="0"/>
              <a:buChar char="•"/>
              <a:tabLst/>
              <a:defRPr/>
            </a:pPr>
            <a:r>
              <a:rPr lang="en-US" sz="2000"/>
              <a:t>Calendar year</a:t>
            </a:r>
          </a:p>
          <a:p>
            <a:pPr marL="342900" marR="0" lvl="0" indent="-228600" algn="l" fontAlgn="auto">
              <a:spcBef>
                <a:spcPts val="0"/>
              </a:spcBef>
              <a:spcAft>
                <a:spcPts val="600"/>
              </a:spcAft>
              <a:buClrTx/>
              <a:buSzTx/>
              <a:buFont typeface="Arial" panose="020B0604020202020204" pitchFamily="34" charset="0"/>
              <a:buChar char="•"/>
              <a:tabLst/>
              <a:defRPr/>
            </a:pPr>
            <a:r>
              <a:rPr lang="en-US" sz="2000"/>
              <a:t>Broken financial year</a:t>
            </a:r>
          </a:p>
          <a:p>
            <a:pPr marL="342900" marR="0" lvl="0" indent="-228600" algn="l" fontAlgn="auto">
              <a:spcBef>
                <a:spcPts val="0"/>
              </a:spcBef>
              <a:spcAft>
                <a:spcPts val="600"/>
              </a:spcAft>
              <a:buClrTx/>
              <a:buSzTx/>
              <a:buFont typeface="Arial" panose="020B0604020202020204" pitchFamily="34" charset="0"/>
              <a:buChar char="•"/>
              <a:tabLst/>
              <a:defRPr/>
            </a:pPr>
            <a:endParaRPr lang="en-US" sz="2000"/>
          </a:p>
          <a:p>
            <a:pPr lvl="0" indent="-228600" algn="l">
              <a:spcBef>
                <a:spcPts val="0"/>
              </a:spcBef>
              <a:spcAft>
                <a:spcPts val="600"/>
              </a:spcAft>
              <a:buFont typeface="Arial" panose="020B0604020202020204" pitchFamily="34" charset="0"/>
              <a:buChar char="•"/>
              <a:defRPr/>
            </a:pPr>
            <a:endParaRPr lang="en-US" sz="2000"/>
          </a:p>
        </p:txBody>
      </p:sp>
    </p:spTree>
    <p:extLst>
      <p:ext uri="{BB962C8B-B14F-4D97-AF65-F5344CB8AC3E}">
        <p14:creationId xmlns:p14="http://schemas.microsoft.com/office/powerpoint/2010/main" val="80108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80" name="Rectangle 17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1043631" y="873940"/>
            <a:ext cx="5052369" cy="1035781"/>
          </a:xfrm>
        </p:spPr>
        <p:txBody>
          <a:bodyPr vert="horz" lIns="91440" tIns="45720" rIns="91440" bIns="45720" rtlCol="0" anchor="ctr">
            <a:normAutofit/>
          </a:bodyPr>
          <a:lstStyle/>
          <a:p>
            <a:pPr algn="l"/>
            <a:r>
              <a:rPr lang="en-US" sz="3600" b="1" kern="1200">
                <a:solidFill>
                  <a:schemeClr val="tx1"/>
                </a:solidFill>
                <a:latin typeface="+mj-lt"/>
                <a:ea typeface="+mj-ea"/>
                <a:cs typeface="+mj-cs"/>
              </a:rPr>
              <a:t>Improve your cash flow</a:t>
            </a:r>
          </a:p>
        </p:txBody>
      </p:sp>
      <p:sp>
        <p:nvSpPr>
          <p:cNvPr id="4" name="Rectangle 1">
            <a:extLst>
              <a:ext uri="{FF2B5EF4-FFF2-40B4-BE49-F238E27FC236}">
                <a16:creationId xmlns:a16="http://schemas.microsoft.com/office/drawing/2014/main" id="{40E8FDA9-B7EF-3A0C-75C0-A594765868F3}"/>
              </a:ext>
            </a:extLst>
          </p:cNvPr>
          <p:cNvSpPr>
            <a:spLocks noGrp="1" noChangeArrowheads="1"/>
          </p:cNvSpPr>
          <p:nvPr>
            <p:ph type="subTitle" idx="1"/>
          </p:nvPr>
        </p:nvSpPr>
        <p:spPr bwMode="auto">
          <a:xfrm>
            <a:off x="1045029" y="2524721"/>
            <a:ext cx="4991629" cy="36771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indent="-228600" algn="l" fontAlgn="auto">
              <a:spcBef>
                <a:spcPts val="0"/>
              </a:spcBef>
              <a:spcAft>
                <a:spcPts val="600"/>
              </a:spcAft>
              <a:buClrTx/>
              <a:buSzTx/>
              <a:buFont typeface="Arial" panose="020B0604020202020204" pitchFamily="34" charset="0"/>
              <a:buChar char="•"/>
              <a:tabLst/>
              <a:defRPr/>
            </a:pPr>
            <a:r>
              <a:rPr lang="en-US" sz="1400" dirty="0"/>
              <a:t>Cash flow shows the company's ability to pay its bills and other expenses. It can be said that while profit shows the difference between income and expenses, cash flow shows the difference between money coming in and money going out.</a:t>
            </a:r>
          </a:p>
          <a:p>
            <a:pPr marR="0" lvl="0" indent="-228600" algn="l" fontAlgn="auto">
              <a:spcBef>
                <a:spcPts val="0"/>
              </a:spcBef>
              <a:spcAft>
                <a:spcPts val="600"/>
              </a:spcAft>
              <a:buClrTx/>
              <a:buSzTx/>
              <a:buFont typeface="Arial" panose="020B0604020202020204" pitchFamily="34" charset="0"/>
              <a:buChar char="•"/>
              <a:tabLst/>
              <a:defRPr/>
            </a:pPr>
            <a:endParaRPr lang="en-US" sz="1400" dirty="0"/>
          </a:p>
          <a:p>
            <a:pPr marL="342900" marR="0" lvl="0" indent="-228600" algn="l" fontAlgn="auto">
              <a:spcBef>
                <a:spcPts val="0"/>
              </a:spcBef>
              <a:spcAft>
                <a:spcPts val="600"/>
              </a:spcAft>
              <a:buClrTx/>
              <a:buSzTx/>
              <a:buFont typeface="Arial" panose="020B0604020202020204" pitchFamily="34" charset="0"/>
              <a:buChar char="•"/>
              <a:tabLst/>
              <a:defRPr/>
            </a:pPr>
            <a:r>
              <a:rPr lang="en-US" sz="1400" dirty="0"/>
              <a:t>Review your costs</a:t>
            </a:r>
          </a:p>
          <a:p>
            <a:pPr marL="342900" marR="0" lvl="0" indent="-228600" algn="l" fontAlgn="auto">
              <a:spcBef>
                <a:spcPts val="0"/>
              </a:spcBef>
              <a:spcAft>
                <a:spcPts val="600"/>
              </a:spcAft>
              <a:buClrTx/>
              <a:buSzTx/>
              <a:buFont typeface="Arial" panose="020B0604020202020204" pitchFamily="34" charset="0"/>
              <a:buChar char="•"/>
              <a:tabLst/>
              <a:defRPr/>
            </a:pPr>
            <a:r>
              <a:rPr lang="en-US" sz="1400" dirty="0"/>
              <a:t>Invoice as soon as possible</a:t>
            </a:r>
          </a:p>
          <a:p>
            <a:pPr marL="342900" marR="0" lvl="0" indent="-228600" algn="l" fontAlgn="auto">
              <a:spcBef>
                <a:spcPts val="0"/>
              </a:spcBef>
              <a:spcAft>
                <a:spcPts val="600"/>
              </a:spcAft>
              <a:buClrTx/>
              <a:buSzTx/>
              <a:buFont typeface="Arial" panose="020B0604020202020204" pitchFamily="34" charset="0"/>
              <a:buChar char="•"/>
              <a:tabLst/>
              <a:defRPr/>
            </a:pPr>
            <a:r>
              <a:rPr lang="en-US" sz="1400" dirty="0"/>
              <a:t>Make a cash flow budget</a:t>
            </a:r>
          </a:p>
          <a:p>
            <a:pPr marL="342900" indent="-228600" algn="l">
              <a:spcBef>
                <a:spcPts val="0"/>
              </a:spcBef>
              <a:spcAft>
                <a:spcPts val="600"/>
              </a:spcAft>
              <a:buFont typeface="Arial" panose="020B0604020202020204" pitchFamily="34" charset="0"/>
              <a:buChar char="•"/>
              <a:defRPr/>
            </a:pPr>
            <a:r>
              <a:rPr lang="en-US" sz="1400" dirty="0"/>
              <a:t>Increase the account credit</a:t>
            </a:r>
          </a:p>
          <a:p>
            <a:pPr marL="342900" indent="-228600" algn="l">
              <a:spcBef>
                <a:spcPts val="0"/>
              </a:spcBef>
              <a:spcAft>
                <a:spcPts val="600"/>
              </a:spcAft>
              <a:buFont typeface="Arial" panose="020B0604020202020204" pitchFamily="34" charset="0"/>
              <a:buChar char="•"/>
              <a:defRPr/>
            </a:pPr>
            <a:r>
              <a:rPr lang="en-US" sz="1400" dirty="0"/>
              <a:t>Lease inventory</a:t>
            </a:r>
          </a:p>
          <a:p>
            <a:pPr marL="342900" indent="-228600" algn="l">
              <a:spcBef>
                <a:spcPts val="0"/>
              </a:spcBef>
              <a:spcAft>
                <a:spcPts val="600"/>
              </a:spcAft>
              <a:buFont typeface="Arial" panose="020B0604020202020204" pitchFamily="34" charset="0"/>
              <a:buChar char="•"/>
              <a:defRPr/>
            </a:pPr>
            <a:r>
              <a:rPr lang="en-US" sz="1400" dirty="0"/>
              <a:t>Extend your supplier credits</a:t>
            </a:r>
          </a:p>
          <a:p>
            <a:pPr marL="342900" indent="-228600" algn="l">
              <a:spcBef>
                <a:spcPts val="0"/>
              </a:spcBef>
              <a:spcAft>
                <a:spcPts val="600"/>
              </a:spcAft>
              <a:buFont typeface="Arial" panose="020B0604020202020204" pitchFamily="34" charset="0"/>
              <a:buChar char="•"/>
              <a:defRPr/>
            </a:pPr>
            <a:r>
              <a:rPr lang="en-US" sz="1400" dirty="0"/>
              <a:t>Keep track of your preliminary tax</a:t>
            </a:r>
          </a:p>
          <a:p>
            <a:pPr marL="342900" indent="-228600" algn="l">
              <a:spcBef>
                <a:spcPts val="0"/>
              </a:spcBef>
              <a:spcAft>
                <a:spcPts val="600"/>
              </a:spcAft>
              <a:buFont typeface="Arial" panose="020B0604020202020204" pitchFamily="34" charset="0"/>
              <a:buChar char="•"/>
              <a:defRPr/>
            </a:pPr>
            <a:r>
              <a:rPr lang="en-US" sz="1400" dirty="0"/>
              <a:t>Sell off assets</a:t>
            </a:r>
          </a:p>
          <a:p>
            <a:pPr marL="342900" indent="-228600" algn="l">
              <a:spcBef>
                <a:spcPts val="0"/>
              </a:spcBef>
              <a:spcAft>
                <a:spcPts val="600"/>
              </a:spcAft>
              <a:buFont typeface="Arial" panose="020B0604020202020204" pitchFamily="34" charset="0"/>
              <a:buChar char="•"/>
              <a:defRPr/>
            </a:pPr>
            <a:r>
              <a:rPr lang="en-US" sz="1400" dirty="0"/>
              <a:t>Contact the </a:t>
            </a:r>
            <a:r>
              <a:rPr lang="en-US" sz="1400" dirty="0" err="1"/>
              <a:t>Kronofogden</a:t>
            </a:r>
            <a:endParaRPr lang="en-US" sz="1400" dirty="0"/>
          </a:p>
          <a:p>
            <a:pPr marL="342900" indent="-228600" algn="l">
              <a:spcBef>
                <a:spcPts val="0"/>
              </a:spcBef>
              <a:spcAft>
                <a:spcPts val="600"/>
              </a:spcAft>
              <a:buFont typeface="Arial" panose="020B0604020202020204" pitchFamily="34" charset="0"/>
              <a:buChar char="•"/>
              <a:defRPr/>
            </a:pPr>
            <a:endParaRPr lang="en-US" sz="1400" dirty="0"/>
          </a:p>
          <a:p>
            <a:pPr marL="342900" indent="-228600" algn="l">
              <a:spcBef>
                <a:spcPts val="0"/>
              </a:spcBef>
              <a:spcAft>
                <a:spcPts val="600"/>
              </a:spcAft>
              <a:buFont typeface="Arial" panose="020B0604020202020204" pitchFamily="34" charset="0"/>
              <a:buChar char="•"/>
              <a:defRPr/>
            </a:pPr>
            <a:endParaRPr lang="en-US" sz="1400" dirty="0"/>
          </a:p>
          <a:p>
            <a:pPr marL="342900" indent="-228600" algn="l">
              <a:spcBef>
                <a:spcPts val="0"/>
              </a:spcBef>
              <a:spcAft>
                <a:spcPts val="600"/>
              </a:spcAft>
              <a:buFont typeface="Arial" panose="020B0604020202020204" pitchFamily="34" charset="0"/>
              <a:buChar char="•"/>
              <a:defRPr/>
            </a:pPr>
            <a:endParaRPr lang="en-US" sz="1400" dirty="0"/>
          </a:p>
          <a:p>
            <a:pPr marL="342900" indent="-228600" algn="l">
              <a:spcBef>
                <a:spcPts val="0"/>
              </a:spcBef>
              <a:spcAft>
                <a:spcPts val="600"/>
              </a:spcAft>
              <a:buFont typeface="Arial" panose="020B0604020202020204" pitchFamily="34" charset="0"/>
              <a:buChar char="•"/>
              <a:defRPr/>
            </a:pPr>
            <a:endParaRPr lang="en-US" sz="1400" dirty="0"/>
          </a:p>
          <a:p>
            <a:pPr marL="342900" marR="0" lvl="0" indent="-228600" algn="l" fontAlgn="auto">
              <a:spcBef>
                <a:spcPts val="0"/>
              </a:spcBef>
              <a:spcAft>
                <a:spcPts val="600"/>
              </a:spcAft>
              <a:buClrTx/>
              <a:buSzTx/>
              <a:buFont typeface="Arial" panose="020B0604020202020204" pitchFamily="34" charset="0"/>
              <a:buChar char="•"/>
              <a:tabLst/>
              <a:defRPr/>
            </a:pPr>
            <a:endParaRPr lang="en-US" sz="1400" dirty="0"/>
          </a:p>
          <a:p>
            <a:pPr marL="342900" marR="0" lvl="0" indent="-228600" algn="l" fontAlgn="auto">
              <a:spcBef>
                <a:spcPts val="0"/>
              </a:spcBef>
              <a:spcAft>
                <a:spcPts val="600"/>
              </a:spcAft>
              <a:buClrTx/>
              <a:buSzTx/>
              <a:buFont typeface="Arial" panose="020B0604020202020204" pitchFamily="34" charset="0"/>
              <a:buChar char="•"/>
              <a:tabLst/>
              <a:defRPr/>
            </a:pPr>
            <a:endParaRPr lang="en-US" sz="1400" dirty="0"/>
          </a:p>
          <a:p>
            <a:pPr marL="342900" marR="0" lvl="0" indent="-228600" algn="l" fontAlgn="auto">
              <a:spcBef>
                <a:spcPts val="0"/>
              </a:spcBef>
              <a:spcAft>
                <a:spcPts val="600"/>
              </a:spcAft>
              <a:buClrTx/>
              <a:buSzTx/>
              <a:buFont typeface="Arial" panose="020B0604020202020204" pitchFamily="34" charset="0"/>
              <a:buChar char="•"/>
              <a:tabLst/>
              <a:defRPr/>
            </a:pPr>
            <a:endParaRPr lang="en-US" sz="1400" dirty="0"/>
          </a:p>
          <a:p>
            <a:pPr lvl="0" indent="-228600" algn="l">
              <a:spcBef>
                <a:spcPts val="0"/>
              </a:spcBef>
              <a:spcAft>
                <a:spcPts val="600"/>
              </a:spcAft>
              <a:buFont typeface="Arial" panose="020B0604020202020204" pitchFamily="34" charset="0"/>
              <a:buChar char="•"/>
              <a:defRPr/>
            </a:pPr>
            <a:endParaRPr lang="en-US" sz="1400" dirty="0"/>
          </a:p>
        </p:txBody>
      </p:sp>
      <p:sp>
        <p:nvSpPr>
          <p:cNvPr id="186" name="Rectangle 185">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Graphic 173" descr="Dataflöden">
            <a:extLst>
              <a:ext uri="{FF2B5EF4-FFF2-40B4-BE49-F238E27FC236}">
                <a16:creationId xmlns:a16="http://schemas.microsoft.com/office/drawing/2014/main" id="{FA90B775-3017-52B7-DE9D-89978F687B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0493" y="1347516"/>
            <a:ext cx="4223252" cy="4223252"/>
          </a:xfrm>
          <a:prstGeom prst="rect">
            <a:avLst/>
          </a:prstGeom>
        </p:spPr>
      </p:pic>
      <p:cxnSp>
        <p:nvCxnSpPr>
          <p:cNvPr id="188" name="Straight Connector 18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192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476CCA-0909-59FF-FDEB-572D90B000A3}"/>
              </a:ext>
            </a:extLst>
          </p:cNvPr>
          <p:cNvSpPr>
            <a:spLocks noGrp="1"/>
          </p:cNvSpPr>
          <p:nvPr>
            <p:ph type="title"/>
          </p:nvPr>
        </p:nvSpPr>
        <p:spPr/>
        <p:txBody>
          <a:bodyPr/>
          <a:lstStyle/>
          <a:p>
            <a:r>
              <a:rPr lang="sv-SE" dirty="0"/>
              <a:t>Teamwork 3</a:t>
            </a:r>
          </a:p>
        </p:txBody>
      </p:sp>
      <p:sp>
        <p:nvSpPr>
          <p:cNvPr id="3" name="Platshållare för innehåll 2">
            <a:extLst>
              <a:ext uri="{FF2B5EF4-FFF2-40B4-BE49-F238E27FC236}">
                <a16:creationId xmlns:a16="http://schemas.microsoft.com/office/drawing/2014/main" id="{E0DD9700-9722-5F95-3530-285485D94509}"/>
              </a:ext>
            </a:extLst>
          </p:cNvPr>
          <p:cNvSpPr>
            <a:spLocks noGrp="1"/>
          </p:cNvSpPr>
          <p:nvPr>
            <p:ph idx="1"/>
          </p:nvPr>
        </p:nvSpPr>
        <p:spPr/>
        <p:txBody>
          <a:bodyPr/>
          <a:lstStyle/>
          <a:p>
            <a:r>
              <a:rPr lang="sv-SE" dirty="0" err="1">
                <a:hlinkClick r:id="rId3"/>
              </a:rPr>
              <a:t>Quiz</a:t>
            </a:r>
            <a:endParaRPr lang="sv-SE" dirty="0"/>
          </a:p>
        </p:txBody>
      </p:sp>
    </p:spTree>
    <p:extLst>
      <p:ext uri="{BB962C8B-B14F-4D97-AF65-F5344CB8AC3E}">
        <p14:creationId xmlns:p14="http://schemas.microsoft.com/office/powerpoint/2010/main" val="45070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F5D4546-69FF-FAB4-3B8A-D727A29D146A}"/>
              </a:ext>
            </a:extLst>
          </p:cNvPr>
          <p:cNvSpPr>
            <a:spLocks noGrp="1"/>
          </p:cNvSpPr>
          <p:nvPr>
            <p:ph type="title"/>
          </p:nvPr>
        </p:nvSpPr>
        <p:spPr>
          <a:xfrm>
            <a:off x="635000" y="640823"/>
            <a:ext cx="3418659" cy="5583148"/>
          </a:xfrm>
        </p:spPr>
        <p:txBody>
          <a:bodyPr anchor="ctr">
            <a:normAutofit/>
          </a:bodyPr>
          <a:lstStyle/>
          <a:p>
            <a:r>
              <a:rPr lang="en-US" sz="5400" b="1" dirty="0"/>
              <a:t>Business idea</a:t>
            </a:r>
            <a:endParaRPr lang="sv-SE" sz="5400" b="1" dirty="0"/>
          </a:p>
        </p:txBody>
      </p:sp>
      <p:sp>
        <p:nvSpPr>
          <p:cNvPr id="2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4" name="Platshållare för innehåll 2">
            <a:extLst>
              <a:ext uri="{FF2B5EF4-FFF2-40B4-BE49-F238E27FC236}">
                <a16:creationId xmlns:a16="http://schemas.microsoft.com/office/drawing/2014/main" id="{EA115D83-7B4E-F752-9B18-92D874B863B2}"/>
              </a:ext>
            </a:extLst>
          </p:cNvPr>
          <p:cNvGraphicFramePr>
            <a:graphicFrameLocks noGrp="1"/>
          </p:cNvGraphicFramePr>
          <p:nvPr>
            <p:ph idx="1"/>
            <p:extLst>
              <p:ext uri="{D42A27DB-BD31-4B8C-83A1-F6EECF244321}">
                <p14:modId xmlns:p14="http://schemas.microsoft.com/office/powerpoint/2010/main" val="353374739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76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F5D4546-69FF-FAB4-3B8A-D727A29D146A}"/>
              </a:ext>
            </a:extLst>
          </p:cNvPr>
          <p:cNvSpPr>
            <a:spLocks noGrp="1"/>
          </p:cNvSpPr>
          <p:nvPr>
            <p:ph type="title"/>
          </p:nvPr>
        </p:nvSpPr>
        <p:spPr>
          <a:xfrm>
            <a:off x="635000" y="640823"/>
            <a:ext cx="3418659" cy="5583148"/>
          </a:xfrm>
        </p:spPr>
        <p:txBody>
          <a:bodyPr anchor="ctr">
            <a:normAutofit/>
          </a:bodyPr>
          <a:lstStyle/>
          <a:p>
            <a:r>
              <a:rPr lang="en-US" sz="5400" b="1" dirty="0"/>
              <a:t>Vision</a:t>
            </a:r>
            <a:endParaRPr lang="sv-SE" sz="5400" b="1" dirty="0"/>
          </a:p>
        </p:txBody>
      </p:sp>
      <p:sp>
        <p:nvSpPr>
          <p:cNvPr id="2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4" name="Platshållare för innehåll 2">
            <a:extLst>
              <a:ext uri="{FF2B5EF4-FFF2-40B4-BE49-F238E27FC236}">
                <a16:creationId xmlns:a16="http://schemas.microsoft.com/office/drawing/2014/main" id="{EA115D83-7B4E-F752-9B18-92D874B863B2}"/>
              </a:ext>
            </a:extLst>
          </p:cNvPr>
          <p:cNvGraphicFramePr>
            <a:graphicFrameLocks noGrp="1"/>
          </p:cNvGraphicFramePr>
          <p:nvPr>
            <p:ph idx="1"/>
            <p:extLst>
              <p:ext uri="{D42A27DB-BD31-4B8C-83A1-F6EECF244321}">
                <p14:modId xmlns:p14="http://schemas.microsoft.com/office/powerpoint/2010/main" val="34023774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565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b="1" kern="1200" dirty="0">
                <a:solidFill>
                  <a:schemeClr val="tx1"/>
                </a:solidFill>
                <a:effectLst>
                  <a:outerShdw blurRad="38100" dist="38100" dir="2700000" algn="tl">
                    <a:srgbClr val="000000">
                      <a:alpha val="43137"/>
                    </a:srgbClr>
                  </a:outerShdw>
                </a:effectLst>
                <a:latin typeface="+mj-lt"/>
                <a:ea typeface="+mj-ea"/>
                <a:cs typeface="+mj-cs"/>
              </a:rPr>
              <a:t>Advantages of entrepreneurship</a:t>
            </a:r>
            <a:endParaRPr lang="en-US" sz="4200" kern="1200" dirty="0">
              <a:solidFill>
                <a:schemeClr val="tx1"/>
              </a:solidFill>
              <a:latin typeface="+mj-lt"/>
              <a:ea typeface="+mj-ea"/>
              <a:cs typeface="+mj-cs"/>
            </a:endParaRP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F925328F-AC58-8EDF-C86D-6012E3ADF98E}"/>
              </a:ext>
            </a:extLst>
          </p:cNvPr>
          <p:cNvSpPr>
            <a:spLocks noGrp="1"/>
          </p:cNvSpPr>
          <p:nvPr>
            <p:ph type="subTitle" idx="1"/>
          </p:nvPr>
        </p:nvSpPr>
        <p:spPr>
          <a:xfrm>
            <a:off x="838200" y="1929384"/>
            <a:ext cx="10515600" cy="4738116"/>
          </a:xfrm>
        </p:spPr>
        <p:txBody>
          <a:bodyPr vert="horz" lIns="91440" tIns="45720" rIns="91440" bIns="45720" rtlCol="0">
            <a:normAutofit/>
          </a:bodyPr>
          <a:lstStyle/>
          <a:p>
            <a:pPr indent="-228600" algn="l">
              <a:buFont typeface="Arial" panose="020B0604020202020204" pitchFamily="34" charset="0"/>
              <a:buChar char="•"/>
            </a:pPr>
            <a:endParaRPr lang="en-US" sz="1800" dirty="0"/>
          </a:p>
          <a:p>
            <a:pPr indent="-228600" algn="l">
              <a:buFont typeface="Arial" panose="020B0604020202020204" pitchFamily="34" charset="0"/>
              <a:buChar char="•"/>
            </a:pPr>
            <a:r>
              <a:rPr lang="en-US" b="1" i="0" dirty="0">
                <a:effectLst/>
              </a:rPr>
              <a:t>Advantages of Entrepreneurship:</a:t>
            </a:r>
            <a:endParaRPr lang="en-US" b="0" i="0" dirty="0">
              <a:effectLst/>
            </a:endParaRPr>
          </a:p>
          <a:p>
            <a:pPr indent="-228600" algn="l">
              <a:buFont typeface="Arial" panose="020B0604020202020204" pitchFamily="34" charset="0"/>
              <a:buChar char="•"/>
            </a:pPr>
            <a:r>
              <a:rPr lang="en-US" b="1" i="0" dirty="0">
                <a:effectLst/>
              </a:rPr>
              <a:t>Independence:</a:t>
            </a:r>
            <a:r>
              <a:rPr lang="en-US" b="0" i="0" dirty="0">
                <a:effectLst/>
              </a:rPr>
              <a:t> Entrepreneurs have the freedom to make decisions and shape their business according to their vision.</a:t>
            </a:r>
          </a:p>
          <a:p>
            <a:pPr indent="-228600" algn="l">
              <a:buFont typeface="Arial" panose="020B0604020202020204" pitchFamily="34" charset="0"/>
              <a:buChar char="•"/>
            </a:pPr>
            <a:r>
              <a:rPr lang="en-US" b="1" i="0" dirty="0">
                <a:effectLst/>
              </a:rPr>
              <a:t>Financial Potential:</a:t>
            </a:r>
            <a:r>
              <a:rPr lang="en-US" b="0" i="0" dirty="0">
                <a:effectLst/>
              </a:rPr>
              <a:t> Successful entrepreneurship can lead to significant financial rewards, including profits and equity.</a:t>
            </a:r>
          </a:p>
          <a:p>
            <a:pPr indent="-228600" algn="l">
              <a:buFont typeface="Arial" panose="020B0604020202020204" pitchFamily="34" charset="0"/>
              <a:buChar char="•"/>
            </a:pPr>
            <a:r>
              <a:rPr lang="en-US" b="1" i="0" dirty="0">
                <a:effectLst/>
              </a:rPr>
              <a:t>Creativity:</a:t>
            </a:r>
            <a:r>
              <a:rPr lang="en-US" b="0" i="0" dirty="0">
                <a:effectLst/>
              </a:rPr>
              <a:t> Entrepreneurs can pursue their innovative ideas and create unique products or services.</a:t>
            </a:r>
          </a:p>
          <a:p>
            <a:pPr indent="-228600" algn="l">
              <a:buFont typeface="Arial" panose="020B0604020202020204" pitchFamily="34" charset="0"/>
              <a:buChar char="•"/>
            </a:pPr>
            <a:r>
              <a:rPr lang="en-US" b="1" i="0" dirty="0">
                <a:effectLst/>
              </a:rPr>
              <a:t>Flexibility:</a:t>
            </a:r>
            <a:r>
              <a:rPr lang="en-US" b="0" i="0" dirty="0">
                <a:effectLst/>
              </a:rPr>
              <a:t> They can set their own work schedules and adapt quickly to changing market conditions.</a:t>
            </a:r>
          </a:p>
          <a:p>
            <a:pPr indent="-228600" algn="l">
              <a:buFont typeface="Arial" panose="020B0604020202020204" pitchFamily="34" charset="0"/>
              <a:buChar char="•"/>
            </a:pPr>
            <a:endParaRPr lang="en-US" sz="1600" b="0" i="0" dirty="0">
              <a:effectLst/>
            </a:endParaRPr>
          </a:p>
        </p:txBody>
      </p:sp>
    </p:spTree>
    <p:extLst>
      <p:ext uri="{BB962C8B-B14F-4D97-AF65-F5344CB8AC3E}">
        <p14:creationId xmlns:p14="http://schemas.microsoft.com/office/powerpoint/2010/main" val="162061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b="1" kern="1200" dirty="0">
                <a:solidFill>
                  <a:schemeClr val="tx1"/>
                </a:solidFill>
                <a:effectLst>
                  <a:outerShdw blurRad="38100" dist="38100" dir="2700000" algn="tl">
                    <a:srgbClr val="000000">
                      <a:alpha val="43137"/>
                    </a:srgbClr>
                  </a:outerShdw>
                </a:effectLst>
                <a:latin typeface="+mj-lt"/>
                <a:ea typeface="+mj-ea"/>
                <a:cs typeface="+mj-cs"/>
              </a:rPr>
              <a:t>Challenges of entrepreneurship</a:t>
            </a:r>
            <a:endParaRPr lang="en-US" sz="4200" kern="1200" dirty="0">
              <a:solidFill>
                <a:schemeClr val="tx1"/>
              </a:solidFill>
              <a:latin typeface="+mj-lt"/>
              <a:ea typeface="+mj-ea"/>
              <a:cs typeface="+mj-cs"/>
            </a:endParaRP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F925328F-AC58-8EDF-C86D-6012E3ADF98E}"/>
              </a:ext>
            </a:extLst>
          </p:cNvPr>
          <p:cNvSpPr>
            <a:spLocks noGrp="1"/>
          </p:cNvSpPr>
          <p:nvPr>
            <p:ph type="subTitle" idx="1"/>
          </p:nvPr>
        </p:nvSpPr>
        <p:spPr>
          <a:xfrm>
            <a:off x="838200" y="1929384"/>
            <a:ext cx="10515600" cy="4738116"/>
          </a:xfrm>
        </p:spPr>
        <p:txBody>
          <a:bodyPr vert="horz" lIns="91440" tIns="45720" rIns="91440" bIns="45720" rtlCol="0">
            <a:normAutofit/>
          </a:bodyPr>
          <a:lstStyle/>
          <a:p>
            <a:pPr indent="-228600" algn="l">
              <a:buFont typeface="Arial" panose="020B0604020202020204" pitchFamily="34" charset="0"/>
              <a:buChar char="•"/>
            </a:pPr>
            <a:endParaRPr lang="en-US" sz="1200" dirty="0"/>
          </a:p>
          <a:p>
            <a:pPr indent="-228600" algn="l">
              <a:buFont typeface="Arial" panose="020B0604020202020204" pitchFamily="34" charset="0"/>
              <a:buChar char="•"/>
            </a:pPr>
            <a:r>
              <a:rPr lang="en-US" sz="2800" b="1" i="0" dirty="0">
                <a:effectLst/>
              </a:rPr>
              <a:t>Challenges of Entrepreneurship:</a:t>
            </a:r>
            <a:endParaRPr lang="en-US" sz="2800" b="0" i="0" dirty="0">
              <a:effectLst/>
            </a:endParaRPr>
          </a:p>
          <a:p>
            <a:pPr indent="-228600" algn="l">
              <a:buFont typeface="Arial" panose="020B0604020202020204" pitchFamily="34" charset="0"/>
              <a:buChar char="•"/>
            </a:pPr>
            <a:r>
              <a:rPr lang="en-US" sz="2800" b="1" i="0" dirty="0">
                <a:effectLst/>
              </a:rPr>
              <a:t>Financial Risk:</a:t>
            </a:r>
            <a:r>
              <a:rPr lang="en-US" sz="2800" b="0" i="0" dirty="0">
                <a:effectLst/>
              </a:rPr>
              <a:t> Entrepreneurs often invest their own money, take loans, or seek investments, which carries financial risk.</a:t>
            </a:r>
          </a:p>
          <a:p>
            <a:pPr indent="-228600" algn="l">
              <a:buFont typeface="Arial" panose="020B0604020202020204" pitchFamily="34" charset="0"/>
              <a:buChar char="•"/>
            </a:pPr>
            <a:r>
              <a:rPr lang="en-US" sz="2800" b="1" i="0" dirty="0">
                <a:effectLst/>
              </a:rPr>
              <a:t>Uncertain Income:</a:t>
            </a:r>
            <a:r>
              <a:rPr lang="en-US" sz="2800" b="0" i="0" dirty="0">
                <a:effectLst/>
              </a:rPr>
              <a:t> In the early stages, income may be inconsistent, and financial stability can be a challenge.</a:t>
            </a:r>
          </a:p>
          <a:p>
            <a:pPr indent="-228600" algn="l">
              <a:buFont typeface="Arial" panose="020B0604020202020204" pitchFamily="34" charset="0"/>
              <a:buChar char="•"/>
            </a:pPr>
            <a:r>
              <a:rPr lang="en-US" sz="2800" b="1" i="0" dirty="0">
                <a:effectLst/>
              </a:rPr>
              <a:t>Long Hours:</a:t>
            </a:r>
            <a:r>
              <a:rPr lang="en-US" sz="2800" b="0" i="0" dirty="0">
                <a:effectLst/>
              </a:rPr>
              <a:t> Entrepreneurs often work long hours, including evenings and weekends, to manage all aspects of their business.</a:t>
            </a:r>
          </a:p>
          <a:p>
            <a:pPr indent="-228600" algn="l">
              <a:buFont typeface="Arial" panose="020B0604020202020204" pitchFamily="34" charset="0"/>
              <a:buChar char="•"/>
            </a:pPr>
            <a:r>
              <a:rPr lang="en-US" sz="2800" b="1" i="0" dirty="0">
                <a:effectLst/>
              </a:rPr>
              <a:t>Competition:</a:t>
            </a:r>
            <a:r>
              <a:rPr lang="en-US" sz="2800" b="0" i="0" dirty="0">
                <a:effectLst/>
              </a:rPr>
              <a:t> The market can be highly competitive, making it challenging to stand out and gain market share.</a:t>
            </a:r>
          </a:p>
        </p:txBody>
      </p:sp>
    </p:spTree>
    <p:extLst>
      <p:ext uri="{BB962C8B-B14F-4D97-AF65-F5344CB8AC3E}">
        <p14:creationId xmlns:p14="http://schemas.microsoft.com/office/powerpoint/2010/main" val="215252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C8F981-A41D-3083-DDB1-858A86F9EE5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800" b="1" kern="1200" dirty="0">
                <a:solidFill>
                  <a:schemeClr val="tx1"/>
                </a:solidFill>
                <a:effectLst>
                  <a:outerShdw blurRad="38100" dist="38100" dir="2700000" algn="tl">
                    <a:srgbClr val="000000">
                      <a:alpha val="43137"/>
                    </a:srgbClr>
                  </a:outerShdw>
                </a:effectLst>
                <a:latin typeface="+mj-lt"/>
                <a:ea typeface="+mj-ea"/>
                <a:cs typeface="+mj-cs"/>
              </a:rPr>
              <a:t>Basic concepts of business operations</a:t>
            </a:r>
            <a:endParaRPr lang="en-US" sz="4800" kern="1200" dirty="0">
              <a:solidFill>
                <a:schemeClr val="tx1"/>
              </a:solidFill>
              <a:latin typeface="+mj-lt"/>
              <a:ea typeface="+mj-ea"/>
              <a:cs typeface="+mj-cs"/>
            </a:endParaRPr>
          </a:p>
        </p:txBody>
      </p:sp>
      <p:sp>
        <p:nvSpPr>
          <p:cNvPr id="13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40E8FDA9-B7EF-3A0C-75C0-A594765868F3}"/>
              </a:ext>
            </a:extLst>
          </p:cNvPr>
          <p:cNvSpPr>
            <a:spLocks noGrp="1" noChangeArrowheads="1"/>
          </p:cNvSpPr>
          <p:nvPr>
            <p:ph type="subTitle" idx="1"/>
          </p:nvPr>
        </p:nvSpPr>
        <p:spPr bwMode="auto">
          <a:xfrm>
            <a:off x="836676" y="2240915"/>
            <a:ext cx="10515600" cy="42519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47500" lnSpcReduction="20000"/>
          </a:bodyPr>
          <a:lstStyle/>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The Limited Liability Companies Act (</a:t>
            </a:r>
            <a:r>
              <a:rPr kumimoji="0" lang="en-US" altLang="sv-SE" sz="4200" i="0" u="none" strike="noStrike" cap="none" normalizeH="0" baseline="0" dirty="0" err="1">
                <a:ln>
                  <a:noFill/>
                </a:ln>
                <a:effectLst/>
              </a:rPr>
              <a:t>Aktiebolagslagen</a:t>
            </a:r>
            <a:r>
              <a:rPr kumimoji="0" lang="en-US" altLang="sv-SE" sz="4200" i="0" u="none" strike="noStrike" cap="none" normalizeH="0" baseline="0" dirty="0">
                <a:ln>
                  <a:noFill/>
                </a:ln>
                <a:effectLst/>
              </a:rPr>
              <a:t> - ABL)</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Tax Low</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Labor Law</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Environmental law</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Consumer Protection Laws</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Competition Law</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Data Protection (GDPR)</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Property Laws</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Financial Reporting and Accounting</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Work Environment</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Customs and Import/Export Regulations:</a:t>
            </a:r>
            <a:endParaRPr lang="en-US" altLang="sv-SE" sz="4200" dirty="0"/>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Securities Regulations</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Company Registration</a:t>
            </a:r>
          </a:p>
          <a:p>
            <a:pPr marL="0" marR="0" lvl="0" indent="-228600" algn="l" fontAlgn="base">
              <a:spcBef>
                <a:spcPct val="0"/>
              </a:spcBef>
              <a:spcAft>
                <a:spcPts val="600"/>
              </a:spcAft>
              <a:buClrTx/>
              <a:buSzTx/>
              <a:buFont typeface="Arial" panose="020B0604020202020204" pitchFamily="34" charset="0"/>
              <a:buChar char="•"/>
              <a:tabLst/>
            </a:pPr>
            <a:r>
              <a:rPr kumimoji="0" lang="en-US" altLang="sv-SE" sz="4200" i="0" u="none" strike="noStrike" cap="none" normalizeH="0" baseline="0" dirty="0">
                <a:ln>
                  <a:noFill/>
                </a:ln>
                <a:effectLst/>
              </a:rPr>
              <a:t>Food Safety Regulations</a:t>
            </a:r>
          </a:p>
          <a:p>
            <a:pPr marL="0" marR="0" lvl="0" indent="-228600" algn="l" fontAlgn="base">
              <a:spcBef>
                <a:spcPct val="0"/>
              </a:spcBef>
              <a:spcAft>
                <a:spcPts val="600"/>
              </a:spcAft>
              <a:buClrTx/>
              <a:buSzTx/>
              <a:buFont typeface="Arial" panose="020B0604020202020204" pitchFamily="34" charset="0"/>
              <a:buChar char="•"/>
              <a:tabLst/>
            </a:pPr>
            <a:endParaRPr kumimoji="0" lang="en-US" altLang="sv-SE" sz="2800" b="0" i="0" u="none" strike="noStrike" cap="none" normalizeH="0" baseline="0" dirty="0">
              <a:ln>
                <a:noFill/>
              </a:ln>
              <a:effectLst/>
            </a:endParaRPr>
          </a:p>
        </p:txBody>
      </p:sp>
    </p:spTree>
    <p:extLst>
      <p:ext uri="{BB962C8B-B14F-4D97-AF65-F5344CB8AC3E}">
        <p14:creationId xmlns:p14="http://schemas.microsoft.com/office/powerpoint/2010/main" val="42059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ubrik 1">
            <a:extLst>
              <a:ext uri="{FF2B5EF4-FFF2-40B4-BE49-F238E27FC236}">
                <a16:creationId xmlns:a16="http://schemas.microsoft.com/office/drawing/2014/main" id="{BBF4C989-DE2B-0B33-776F-222F7C3222C9}"/>
              </a:ext>
            </a:extLst>
          </p:cNvPr>
          <p:cNvSpPr>
            <a:spLocks noGrp="1"/>
          </p:cNvSpPr>
          <p:nvPr>
            <p:ph type="title"/>
          </p:nvPr>
        </p:nvSpPr>
        <p:spPr>
          <a:xfrm>
            <a:off x="1152418" y="258343"/>
            <a:ext cx="5393361" cy="1325563"/>
          </a:xfrm>
        </p:spPr>
        <p:txBody>
          <a:bodyPr>
            <a:normAutofit/>
          </a:bodyPr>
          <a:lstStyle/>
          <a:p>
            <a:r>
              <a:rPr lang="sv-SE" dirty="0"/>
              <a:t>Teamwork 1</a:t>
            </a:r>
          </a:p>
        </p:txBody>
      </p:sp>
      <p:sp>
        <p:nvSpPr>
          <p:cNvPr id="62" name="Platshållare för innehåll 2">
            <a:extLst>
              <a:ext uri="{FF2B5EF4-FFF2-40B4-BE49-F238E27FC236}">
                <a16:creationId xmlns:a16="http://schemas.microsoft.com/office/drawing/2014/main" id="{04CE8FC6-D1DD-FC14-5A17-6B112D706EE7}"/>
              </a:ext>
            </a:extLst>
          </p:cNvPr>
          <p:cNvSpPr>
            <a:spLocks noGrp="1"/>
          </p:cNvSpPr>
          <p:nvPr>
            <p:ph idx="1"/>
          </p:nvPr>
        </p:nvSpPr>
        <p:spPr>
          <a:xfrm>
            <a:off x="838200" y="1825625"/>
            <a:ext cx="6607045" cy="4540006"/>
          </a:xfrm>
        </p:spPr>
        <p:txBody>
          <a:bodyPr>
            <a:normAutofit/>
          </a:bodyPr>
          <a:lstStyle/>
          <a:p>
            <a:r>
              <a:rPr lang="en-AU" sz="2000" dirty="0">
                <a:effectLst/>
                <a:latin typeface="Segoe UI" panose="020B0502040204020203" pitchFamily="34" charset="0"/>
                <a:ea typeface="Times New Roman" panose="02020603050405020304" pitchFamily="18" charset="0"/>
              </a:rPr>
              <a:t>Find out the facts, e.g. by reading on the company's website or other websites on internet. </a:t>
            </a:r>
            <a:endParaRPr lang="sv-SE" sz="2000" dirty="0">
              <a:effectLst/>
              <a:latin typeface="Times New Roman" panose="02020603050405020304" pitchFamily="18" charset="0"/>
              <a:ea typeface="Times New Roman" panose="02020603050405020304" pitchFamily="18" charset="0"/>
            </a:endParaRPr>
          </a:p>
          <a:p>
            <a:r>
              <a:rPr lang="en-AU" sz="2000" dirty="0">
                <a:effectLst/>
                <a:latin typeface="Segoe UI" panose="020B0502040204020203" pitchFamily="34" charset="0"/>
                <a:ea typeface="Times New Roman" panose="02020603050405020304" pitchFamily="18" charset="0"/>
              </a:rPr>
              <a:t>Make a PowerPoint with 4-5 slides about the company. </a:t>
            </a:r>
            <a:endParaRPr lang="sv-SE" sz="2000" b="1" dirty="0">
              <a:effectLst/>
              <a:latin typeface="Times New Roman" panose="02020603050405020304" pitchFamily="18" charset="0"/>
              <a:ea typeface="Times New Roman" panose="02020603050405020304" pitchFamily="18" charset="0"/>
            </a:endParaRPr>
          </a:p>
          <a:p>
            <a:pPr lvl="1"/>
            <a:r>
              <a:rPr lang="en-AU" sz="2000" dirty="0">
                <a:effectLst/>
                <a:latin typeface="Segoe UI" panose="020B0502040204020203" pitchFamily="34" charset="0"/>
                <a:ea typeface="Calibri" panose="020F0502020204030204" pitchFamily="34" charset="0"/>
              </a:rPr>
              <a:t>How many people work there?</a:t>
            </a:r>
          </a:p>
          <a:p>
            <a:pPr lvl="1"/>
            <a:r>
              <a:rPr lang="en-AU" sz="2000" dirty="0">
                <a:effectLst/>
                <a:latin typeface="Segoe UI" panose="020B0502040204020203" pitchFamily="34" charset="0"/>
                <a:ea typeface="Calibri" panose="020F0502020204030204" pitchFamily="34" charset="0"/>
              </a:rPr>
              <a:t>When was it founded?</a:t>
            </a:r>
          </a:p>
          <a:p>
            <a:pPr lvl="1"/>
            <a:r>
              <a:rPr lang="en-AU" sz="2000" dirty="0">
                <a:effectLst/>
                <a:latin typeface="Segoe UI" panose="020B0502040204020203" pitchFamily="34" charset="0"/>
                <a:ea typeface="Calibri" panose="020F0502020204030204" pitchFamily="34" charset="0"/>
              </a:rPr>
              <a:t>What is the business idea?</a:t>
            </a:r>
          </a:p>
          <a:p>
            <a:pPr lvl="1"/>
            <a:r>
              <a:rPr lang="en-AU" sz="2000" dirty="0">
                <a:effectLst/>
                <a:latin typeface="Segoe UI" panose="020B0502040204020203" pitchFamily="34" charset="0"/>
                <a:ea typeface="Calibri" panose="020F0502020204030204" pitchFamily="34" charset="0"/>
              </a:rPr>
              <a:t>What different departments are there?</a:t>
            </a:r>
          </a:p>
          <a:p>
            <a:pPr lvl="1"/>
            <a:r>
              <a:rPr lang="en-AU" sz="2000" dirty="0">
                <a:effectLst/>
                <a:latin typeface="Segoe UI" panose="020B0502040204020203" pitchFamily="34" charset="0"/>
                <a:ea typeface="Calibri" panose="020F0502020204030204" pitchFamily="34" charset="0"/>
              </a:rPr>
              <a:t>Who are their customers?</a:t>
            </a:r>
          </a:p>
          <a:p>
            <a:pPr lvl="1"/>
            <a:r>
              <a:rPr lang="en-AU" sz="2000" dirty="0">
                <a:effectLst/>
                <a:latin typeface="Segoe UI" panose="020B0502040204020203" pitchFamily="34" charset="0"/>
                <a:ea typeface="Calibri" panose="020F0502020204030204" pitchFamily="34" charset="0"/>
              </a:rPr>
              <a:t>How big is the turnover?</a:t>
            </a:r>
          </a:p>
          <a:p>
            <a:pPr lvl="1"/>
            <a:r>
              <a:rPr lang="en-AU" sz="2000" dirty="0">
                <a:effectLst/>
                <a:latin typeface="Segoe UI" panose="020B0502040204020203" pitchFamily="34" charset="0"/>
                <a:ea typeface="Calibri" panose="020F0502020204030204" pitchFamily="34" charset="0"/>
              </a:rPr>
              <a:t>Where is the headquarters located and in which cities/countries do they operate?</a:t>
            </a:r>
            <a:endParaRPr lang="sv-SE" sz="2000" dirty="0"/>
          </a:p>
        </p:txBody>
      </p:sp>
      <p:pic>
        <p:nvPicPr>
          <p:cNvPr id="34" name="Picture 4" descr="Working space background">
            <a:extLst>
              <a:ext uri="{FF2B5EF4-FFF2-40B4-BE49-F238E27FC236}">
                <a16:creationId xmlns:a16="http://schemas.microsoft.com/office/drawing/2014/main" id="{589751B1-2A0E-82E2-D3D4-FA0218324513}"/>
              </a:ext>
            </a:extLst>
          </p:cNvPr>
          <p:cNvPicPr>
            <a:picLocks noChangeAspect="1"/>
          </p:cNvPicPr>
          <p:nvPr/>
        </p:nvPicPr>
        <p:blipFill rotWithShape="1">
          <a:blip r:embed="rId3"/>
          <a:srcRect l="33251" r="-2" b="-2"/>
          <a:stretch/>
        </p:blipFill>
        <p:spPr>
          <a:xfrm>
            <a:off x="7597606" y="1981200"/>
            <a:ext cx="3899552" cy="389955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7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408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12447</TotalTime>
  <Words>10119</Words>
  <Application>Microsoft Office PowerPoint</Application>
  <PresentationFormat>Bredbild</PresentationFormat>
  <Paragraphs>855</Paragraphs>
  <Slides>34</Slides>
  <Notes>33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34</vt:i4>
      </vt:variant>
    </vt:vector>
  </HeadingPairs>
  <TitlesOfParts>
    <vt:vector size="42" baseType="lpstr">
      <vt:lpstr>Arial</vt:lpstr>
      <vt:lpstr>Calibri</vt:lpstr>
      <vt:lpstr>Calibri Light</vt:lpstr>
      <vt:lpstr>Open Sans Regular</vt:lpstr>
      <vt:lpstr>Segoe UI</vt:lpstr>
      <vt:lpstr>Söhne</vt:lpstr>
      <vt:lpstr>Times New Roman</vt:lpstr>
      <vt:lpstr>Office-tema</vt:lpstr>
      <vt:lpstr> Introduction to Entrepreneurship </vt:lpstr>
      <vt:lpstr>Course overview</vt:lpstr>
      <vt:lpstr>Business idea and vision</vt:lpstr>
      <vt:lpstr>Business idea</vt:lpstr>
      <vt:lpstr>Vision</vt:lpstr>
      <vt:lpstr>Advantages of entrepreneurship</vt:lpstr>
      <vt:lpstr>Challenges of entrepreneurship</vt:lpstr>
      <vt:lpstr>Basic concepts of business operations</vt:lpstr>
      <vt:lpstr>Teamwork 1</vt:lpstr>
      <vt:lpstr>Taxes and fees</vt:lpstr>
      <vt:lpstr>Different types of taxes and fees</vt:lpstr>
      <vt:lpstr>Pay your taxes</vt:lpstr>
      <vt:lpstr>Skattekonto - Tax account</vt:lpstr>
      <vt:lpstr>Report and pay VAT</vt:lpstr>
      <vt:lpstr>Show that you are approved for F tax</vt:lpstr>
      <vt:lpstr>Report your results for Sole Trader activities</vt:lpstr>
      <vt:lpstr>Own Fees for Sole Trader</vt:lpstr>
      <vt:lpstr>Own Fees for Sole Trader</vt:lpstr>
      <vt:lpstr>Own Fees for Sole Trader</vt:lpstr>
      <vt:lpstr>Deduction for costs in Sole Trader</vt:lpstr>
      <vt:lpstr>Deduction for costs in Sole Trader</vt:lpstr>
      <vt:lpstr>Deduction for costs in Sole Trader</vt:lpstr>
      <vt:lpstr>Deduction for costs in Sole Trader</vt:lpstr>
      <vt:lpstr>Deduction for costs in Sole Trader</vt:lpstr>
      <vt:lpstr>Teamwork 2</vt:lpstr>
      <vt:lpstr>Finance and accounting</vt:lpstr>
      <vt:lpstr>Finance and accounting</vt:lpstr>
      <vt:lpstr>Finance and accounting</vt:lpstr>
      <vt:lpstr>Chart of Accounts</vt:lpstr>
      <vt:lpstr>Debit and credit</vt:lpstr>
      <vt:lpstr>Annual book closure  and annual report </vt:lpstr>
      <vt:lpstr>Fiscal year for your company</vt:lpstr>
      <vt:lpstr>Improve your cash flow</vt:lpstr>
      <vt:lpstr>Teamwork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Entrepreneurship</dc:title>
  <dc:creator>a a</dc:creator>
  <cp:lastModifiedBy>a a</cp:lastModifiedBy>
  <cp:revision>14</cp:revision>
  <dcterms:created xsi:type="dcterms:W3CDTF">2023-10-14T15:52:13Z</dcterms:created>
  <dcterms:modified xsi:type="dcterms:W3CDTF">2023-10-29T21:28:24Z</dcterms:modified>
</cp:coreProperties>
</file>